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349" r:id="rId11"/>
    <p:sldId id="350" r:id="rId12"/>
    <p:sldId id="362" r:id="rId13"/>
    <p:sldId id="273" r:id="rId14"/>
    <p:sldId id="274" r:id="rId15"/>
    <p:sldId id="276" r:id="rId16"/>
    <p:sldId id="324" r:id="rId17"/>
    <p:sldId id="358" r:id="rId18"/>
    <p:sldId id="278" r:id="rId19"/>
    <p:sldId id="279" r:id="rId20"/>
    <p:sldId id="282" r:id="rId21"/>
    <p:sldId id="283" r:id="rId22"/>
    <p:sldId id="351" r:id="rId23"/>
    <p:sldId id="353" r:id="rId24"/>
    <p:sldId id="355" r:id="rId25"/>
    <p:sldId id="284" r:id="rId26"/>
    <p:sldId id="286" r:id="rId27"/>
    <p:sldId id="287" r:id="rId28"/>
    <p:sldId id="288" r:id="rId29"/>
    <p:sldId id="330" r:id="rId30"/>
    <p:sldId id="291" r:id="rId31"/>
    <p:sldId id="359" r:id="rId32"/>
    <p:sldId id="292" r:id="rId33"/>
    <p:sldId id="331" r:id="rId34"/>
    <p:sldId id="294" r:id="rId35"/>
    <p:sldId id="352" r:id="rId36"/>
    <p:sldId id="354" r:id="rId37"/>
    <p:sldId id="356" r:id="rId38"/>
    <p:sldId id="332" r:id="rId39"/>
    <p:sldId id="299" r:id="rId40"/>
    <p:sldId id="300" r:id="rId41"/>
    <p:sldId id="301" r:id="rId42"/>
    <p:sldId id="333" r:id="rId43"/>
    <p:sldId id="303" r:id="rId44"/>
    <p:sldId id="360" r:id="rId45"/>
    <p:sldId id="304" r:id="rId46"/>
    <p:sldId id="334" r:id="rId47"/>
    <p:sldId id="306" r:id="rId48"/>
    <p:sldId id="307" r:id="rId49"/>
    <p:sldId id="357" r:id="rId50"/>
    <p:sldId id="335" r:id="rId51"/>
    <p:sldId id="311" r:id="rId52"/>
    <p:sldId id="312" r:id="rId53"/>
    <p:sldId id="313" r:id="rId54"/>
    <p:sldId id="336" r:id="rId55"/>
    <p:sldId id="361" r:id="rId56"/>
    <p:sldId id="337" r:id="rId57"/>
    <p:sldId id="338" r:id="rId58"/>
    <p:sldId id="340" r:id="rId59"/>
    <p:sldId id="341" r:id="rId60"/>
    <p:sldId id="321" r:id="rId61"/>
    <p:sldId id="323" r:id="rId62"/>
    <p:sldId id="348"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33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48" autoAdjust="0"/>
    <p:restoredTop sz="94660"/>
  </p:normalViewPr>
  <p:slideViewPr>
    <p:cSldViewPr snapToGrid="0">
      <p:cViewPr varScale="1">
        <p:scale>
          <a:sx n="74" d="100"/>
          <a:sy n="74" d="100"/>
        </p:scale>
        <p:origin x="36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58FB36-1654-4A7E-9BB9-AE78FF537B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2D7A838E-C561-49EE-85DC-261B6DF1EF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D3E6C743-9488-418A-A180-A8FBF9884E8F}"/>
              </a:ext>
            </a:extLst>
          </p:cNvPr>
          <p:cNvSpPr>
            <a:spLocks noGrp="1"/>
          </p:cNvSpPr>
          <p:nvPr>
            <p:ph type="dt" sz="half" idx="10"/>
          </p:nvPr>
        </p:nvSpPr>
        <p:spPr/>
        <p:txBody>
          <a:bodyPr/>
          <a:lstStyle/>
          <a:p>
            <a:fld id="{BCA6E1A7-E8EB-4684-A747-03B176677626}" type="datetimeFigureOut">
              <a:rPr lang="en-US" smtClean="0"/>
              <a:t>10/30/2023</a:t>
            </a:fld>
            <a:endParaRPr lang="en-US"/>
          </a:p>
        </p:txBody>
      </p:sp>
      <p:sp>
        <p:nvSpPr>
          <p:cNvPr id="5" name="Footer Placeholder 4">
            <a:extLst>
              <a:ext uri="{FF2B5EF4-FFF2-40B4-BE49-F238E27FC236}">
                <a16:creationId xmlns:a16="http://schemas.microsoft.com/office/drawing/2014/main" xmlns="" id="{492242F3-4480-43CB-A8B1-DFA232A00B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74AB6745-C235-46FF-B6E5-D5356AB3E11E}"/>
              </a:ext>
            </a:extLst>
          </p:cNvPr>
          <p:cNvSpPr>
            <a:spLocks noGrp="1"/>
          </p:cNvSpPr>
          <p:nvPr>
            <p:ph type="sldNum" sz="quarter" idx="12"/>
          </p:nvPr>
        </p:nvSpPr>
        <p:spPr/>
        <p:txBody>
          <a:bodyPr/>
          <a:lstStyle/>
          <a:p>
            <a:fld id="{01A4AC73-BC0E-4E71-9517-412B1804AC48}" type="slidenum">
              <a:rPr lang="en-US" smtClean="0"/>
              <a:t>‹#›</a:t>
            </a:fld>
            <a:endParaRPr lang="en-US"/>
          </a:p>
        </p:txBody>
      </p:sp>
    </p:spTree>
    <p:extLst>
      <p:ext uri="{BB962C8B-B14F-4D97-AF65-F5344CB8AC3E}">
        <p14:creationId xmlns:p14="http://schemas.microsoft.com/office/powerpoint/2010/main" val="3276677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0FE6D7-7C8C-4083-960F-6DAC33E35C1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BCE6CF8B-5345-42AA-A118-52AC48C42F8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E266DB7-2944-4B77-93C7-C1BBC21EC283}"/>
              </a:ext>
            </a:extLst>
          </p:cNvPr>
          <p:cNvSpPr>
            <a:spLocks noGrp="1"/>
          </p:cNvSpPr>
          <p:nvPr>
            <p:ph type="dt" sz="half" idx="10"/>
          </p:nvPr>
        </p:nvSpPr>
        <p:spPr/>
        <p:txBody>
          <a:bodyPr/>
          <a:lstStyle/>
          <a:p>
            <a:fld id="{BCA6E1A7-E8EB-4684-A747-03B176677626}" type="datetimeFigureOut">
              <a:rPr lang="en-US" smtClean="0"/>
              <a:t>10/30/2023</a:t>
            </a:fld>
            <a:endParaRPr lang="en-US"/>
          </a:p>
        </p:txBody>
      </p:sp>
      <p:sp>
        <p:nvSpPr>
          <p:cNvPr id="5" name="Footer Placeholder 4">
            <a:extLst>
              <a:ext uri="{FF2B5EF4-FFF2-40B4-BE49-F238E27FC236}">
                <a16:creationId xmlns:a16="http://schemas.microsoft.com/office/drawing/2014/main" xmlns="" id="{1E51398B-38DE-4014-B8FF-12A8A7C0F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0CD0319C-6D64-4C93-AF02-35F654251E5B}"/>
              </a:ext>
            </a:extLst>
          </p:cNvPr>
          <p:cNvSpPr>
            <a:spLocks noGrp="1"/>
          </p:cNvSpPr>
          <p:nvPr>
            <p:ph type="sldNum" sz="quarter" idx="12"/>
          </p:nvPr>
        </p:nvSpPr>
        <p:spPr/>
        <p:txBody>
          <a:bodyPr/>
          <a:lstStyle/>
          <a:p>
            <a:fld id="{01A4AC73-BC0E-4E71-9517-412B1804AC48}" type="slidenum">
              <a:rPr lang="en-US" smtClean="0"/>
              <a:t>‹#›</a:t>
            </a:fld>
            <a:endParaRPr lang="en-US"/>
          </a:p>
        </p:txBody>
      </p:sp>
    </p:spTree>
    <p:extLst>
      <p:ext uri="{BB962C8B-B14F-4D97-AF65-F5344CB8AC3E}">
        <p14:creationId xmlns:p14="http://schemas.microsoft.com/office/powerpoint/2010/main" val="2851652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63414C78-A16D-44A1-9C08-581FF76108F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9D65441-CB2D-46CE-84FC-80B285AD2A9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1C907EF-6424-4FCF-85BC-1C9C6B317877}"/>
              </a:ext>
            </a:extLst>
          </p:cNvPr>
          <p:cNvSpPr>
            <a:spLocks noGrp="1"/>
          </p:cNvSpPr>
          <p:nvPr>
            <p:ph type="dt" sz="half" idx="10"/>
          </p:nvPr>
        </p:nvSpPr>
        <p:spPr/>
        <p:txBody>
          <a:bodyPr/>
          <a:lstStyle/>
          <a:p>
            <a:fld id="{BCA6E1A7-E8EB-4684-A747-03B176677626}" type="datetimeFigureOut">
              <a:rPr lang="en-US" smtClean="0"/>
              <a:t>10/30/2023</a:t>
            </a:fld>
            <a:endParaRPr lang="en-US"/>
          </a:p>
        </p:txBody>
      </p:sp>
      <p:sp>
        <p:nvSpPr>
          <p:cNvPr id="5" name="Footer Placeholder 4">
            <a:extLst>
              <a:ext uri="{FF2B5EF4-FFF2-40B4-BE49-F238E27FC236}">
                <a16:creationId xmlns:a16="http://schemas.microsoft.com/office/drawing/2014/main" xmlns="" id="{8E88AAC1-3D99-4136-994D-51DCEA5C81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888BE001-4435-420B-AD28-9886583158A0}"/>
              </a:ext>
            </a:extLst>
          </p:cNvPr>
          <p:cNvSpPr>
            <a:spLocks noGrp="1"/>
          </p:cNvSpPr>
          <p:nvPr>
            <p:ph type="sldNum" sz="quarter" idx="12"/>
          </p:nvPr>
        </p:nvSpPr>
        <p:spPr/>
        <p:txBody>
          <a:bodyPr/>
          <a:lstStyle/>
          <a:p>
            <a:fld id="{01A4AC73-BC0E-4E71-9517-412B1804AC48}" type="slidenum">
              <a:rPr lang="en-US" smtClean="0"/>
              <a:t>‹#›</a:t>
            </a:fld>
            <a:endParaRPr lang="en-US"/>
          </a:p>
        </p:txBody>
      </p:sp>
    </p:spTree>
    <p:extLst>
      <p:ext uri="{BB962C8B-B14F-4D97-AF65-F5344CB8AC3E}">
        <p14:creationId xmlns:p14="http://schemas.microsoft.com/office/powerpoint/2010/main" val="1788567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4D4B4D-5D0D-444C-B76B-AB73AEB702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585F4992-C934-417F-91CA-76CC5AD4AF7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AF8D04ED-54AE-428C-9FEB-86BDD864D970}"/>
              </a:ext>
            </a:extLst>
          </p:cNvPr>
          <p:cNvSpPr>
            <a:spLocks noGrp="1"/>
          </p:cNvSpPr>
          <p:nvPr>
            <p:ph type="dt" sz="half" idx="10"/>
          </p:nvPr>
        </p:nvSpPr>
        <p:spPr/>
        <p:txBody>
          <a:bodyPr/>
          <a:lstStyle/>
          <a:p>
            <a:fld id="{BCA6E1A7-E8EB-4684-A747-03B176677626}" type="datetimeFigureOut">
              <a:rPr lang="en-US" smtClean="0"/>
              <a:t>10/30/2023</a:t>
            </a:fld>
            <a:endParaRPr lang="en-US"/>
          </a:p>
        </p:txBody>
      </p:sp>
      <p:sp>
        <p:nvSpPr>
          <p:cNvPr id="5" name="Footer Placeholder 4">
            <a:extLst>
              <a:ext uri="{FF2B5EF4-FFF2-40B4-BE49-F238E27FC236}">
                <a16:creationId xmlns:a16="http://schemas.microsoft.com/office/drawing/2014/main" xmlns="" id="{036E7449-B211-45DA-86FB-6B051D9C41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006A881E-AF22-4C49-8C9E-AB5FD397657F}"/>
              </a:ext>
            </a:extLst>
          </p:cNvPr>
          <p:cNvSpPr>
            <a:spLocks noGrp="1"/>
          </p:cNvSpPr>
          <p:nvPr>
            <p:ph type="sldNum" sz="quarter" idx="12"/>
          </p:nvPr>
        </p:nvSpPr>
        <p:spPr/>
        <p:txBody>
          <a:bodyPr/>
          <a:lstStyle/>
          <a:p>
            <a:fld id="{01A4AC73-BC0E-4E71-9517-412B1804AC48}" type="slidenum">
              <a:rPr lang="en-US" smtClean="0"/>
              <a:t>‹#›</a:t>
            </a:fld>
            <a:endParaRPr lang="en-US"/>
          </a:p>
        </p:txBody>
      </p:sp>
    </p:spTree>
    <p:extLst>
      <p:ext uri="{BB962C8B-B14F-4D97-AF65-F5344CB8AC3E}">
        <p14:creationId xmlns:p14="http://schemas.microsoft.com/office/powerpoint/2010/main" val="1636709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32A494-115A-4361-B5F8-A49A8376D2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65FB1E8E-A2A3-4FFB-ADD5-B5C791806E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83D4E9DB-1911-4154-B1F1-2170F3C0B40E}"/>
              </a:ext>
            </a:extLst>
          </p:cNvPr>
          <p:cNvSpPr>
            <a:spLocks noGrp="1"/>
          </p:cNvSpPr>
          <p:nvPr>
            <p:ph type="dt" sz="half" idx="10"/>
          </p:nvPr>
        </p:nvSpPr>
        <p:spPr/>
        <p:txBody>
          <a:bodyPr/>
          <a:lstStyle/>
          <a:p>
            <a:fld id="{BCA6E1A7-E8EB-4684-A747-03B176677626}" type="datetimeFigureOut">
              <a:rPr lang="en-US" smtClean="0"/>
              <a:t>10/30/2023</a:t>
            </a:fld>
            <a:endParaRPr lang="en-US"/>
          </a:p>
        </p:txBody>
      </p:sp>
      <p:sp>
        <p:nvSpPr>
          <p:cNvPr id="5" name="Footer Placeholder 4">
            <a:extLst>
              <a:ext uri="{FF2B5EF4-FFF2-40B4-BE49-F238E27FC236}">
                <a16:creationId xmlns:a16="http://schemas.microsoft.com/office/drawing/2014/main" xmlns="" id="{5DBBD85B-FD95-4035-882A-6F8BD03C42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F9E5B5EB-D35E-4EF5-B3C8-4F09A4FE0371}"/>
              </a:ext>
            </a:extLst>
          </p:cNvPr>
          <p:cNvSpPr>
            <a:spLocks noGrp="1"/>
          </p:cNvSpPr>
          <p:nvPr>
            <p:ph type="sldNum" sz="quarter" idx="12"/>
          </p:nvPr>
        </p:nvSpPr>
        <p:spPr/>
        <p:txBody>
          <a:bodyPr/>
          <a:lstStyle/>
          <a:p>
            <a:fld id="{01A4AC73-BC0E-4E71-9517-412B1804AC48}" type="slidenum">
              <a:rPr lang="en-US" smtClean="0"/>
              <a:t>‹#›</a:t>
            </a:fld>
            <a:endParaRPr lang="en-US"/>
          </a:p>
        </p:txBody>
      </p:sp>
    </p:spTree>
    <p:extLst>
      <p:ext uri="{BB962C8B-B14F-4D97-AF65-F5344CB8AC3E}">
        <p14:creationId xmlns:p14="http://schemas.microsoft.com/office/powerpoint/2010/main" val="241824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3646D37-51E0-41CC-BEDC-CBE6B5DBAE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17EC10D9-0D44-4C06-9015-11876AEE026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19DCA404-2CA1-4339-8148-054B83BC349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8CA31B9A-3312-4F31-BB79-740CB51DA717}"/>
              </a:ext>
            </a:extLst>
          </p:cNvPr>
          <p:cNvSpPr>
            <a:spLocks noGrp="1"/>
          </p:cNvSpPr>
          <p:nvPr>
            <p:ph type="dt" sz="half" idx="10"/>
          </p:nvPr>
        </p:nvSpPr>
        <p:spPr/>
        <p:txBody>
          <a:bodyPr/>
          <a:lstStyle/>
          <a:p>
            <a:fld id="{BCA6E1A7-E8EB-4684-A747-03B176677626}" type="datetimeFigureOut">
              <a:rPr lang="en-US" smtClean="0"/>
              <a:t>10/30/2023</a:t>
            </a:fld>
            <a:endParaRPr lang="en-US"/>
          </a:p>
        </p:txBody>
      </p:sp>
      <p:sp>
        <p:nvSpPr>
          <p:cNvPr id="6" name="Footer Placeholder 5">
            <a:extLst>
              <a:ext uri="{FF2B5EF4-FFF2-40B4-BE49-F238E27FC236}">
                <a16:creationId xmlns:a16="http://schemas.microsoft.com/office/drawing/2014/main" xmlns="" id="{B2AFF395-F2BD-42F5-9237-9A62C2DDA4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38A0D19D-EB3F-48DA-8EBF-4BAEA1FA3825}"/>
              </a:ext>
            </a:extLst>
          </p:cNvPr>
          <p:cNvSpPr>
            <a:spLocks noGrp="1"/>
          </p:cNvSpPr>
          <p:nvPr>
            <p:ph type="sldNum" sz="quarter" idx="12"/>
          </p:nvPr>
        </p:nvSpPr>
        <p:spPr/>
        <p:txBody>
          <a:bodyPr/>
          <a:lstStyle/>
          <a:p>
            <a:fld id="{01A4AC73-BC0E-4E71-9517-412B1804AC48}" type="slidenum">
              <a:rPr lang="en-US" smtClean="0"/>
              <a:t>‹#›</a:t>
            </a:fld>
            <a:endParaRPr lang="en-US"/>
          </a:p>
        </p:txBody>
      </p:sp>
    </p:spTree>
    <p:extLst>
      <p:ext uri="{BB962C8B-B14F-4D97-AF65-F5344CB8AC3E}">
        <p14:creationId xmlns:p14="http://schemas.microsoft.com/office/powerpoint/2010/main" val="850063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B6AE41-D956-4D36-8E24-3E169F68950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942882EB-4172-4F21-94A3-273DD5B786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0CFB8451-622D-4F0F-9217-97358DE18A5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EC642437-9D93-44CE-B921-5F4FE960E4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BA23B6B2-56A7-4D20-8F88-ED354B70913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4491D9B4-D064-4DB7-8953-DA97353AE10A}"/>
              </a:ext>
            </a:extLst>
          </p:cNvPr>
          <p:cNvSpPr>
            <a:spLocks noGrp="1"/>
          </p:cNvSpPr>
          <p:nvPr>
            <p:ph type="dt" sz="half" idx="10"/>
          </p:nvPr>
        </p:nvSpPr>
        <p:spPr/>
        <p:txBody>
          <a:bodyPr/>
          <a:lstStyle/>
          <a:p>
            <a:fld id="{BCA6E1A7-E8EB-4684-A747-03B176677626}" type="datetimeFigureOut">
              <a:rPr lang="en-US" smtClean="0"/>
              <a:t>10/30/2023</a:t>
            </a:fld>
            <a:endParaRPr lang="en-US"/>
          </a:p>
        </p:txBody>
      </p:sp>
      <p:sp>
        <p:nvSpPr>
          <p:cNvPr id="8" name="Footer Placeholder 7">
            <a:extLst>
              <a:ext uri="{FF2B5EF4-FFF2-40B4-BE49-F238E27FC236}">
                <a16:creationId xmlns:a16="http://schemas.microsoft.com/office/drawing/2014/main" xmlns="" id="{D9D4BBC6-572E-4CAF-8894-66B8D21EEE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02008A43-A81A-48D9-B262-3C72B0E45305}"/>
              </a:ext>
            </a:extLst>
          </p:cNvPr>
          <p:cNvSpPr>
            <a:spLocks noGrp="1"/>
          </p:cNvSpPr>
          <p:nvPr>
            <p:ph type="sldNum" sz="quarter" idx="12"/>
          </p:nvPr>
        </p:nvSpPr>
        <p:spPr/>
        <p:txBody>
          <a:bodyPr/>
          <a:lstStyle/>
          <a:p>
            <a:fld id="{01A4AC73-BC0E-4E71-9517-412B1804AC48}" type="slidenum">
              <a:rPr lang="en-US" smtClean="0"/>
              <a:t>‹#›</a:t>
            </a:fld>
            <a:endParaRPr lang="en-US"/>
          </a:p>
        </p:txBody>
      </p:sp>
    </p:spTree>
    <p:extLst>
      <p:ext uri="{BB962C8B-B14F-4D97-AF65-F5344CB8AC3E}">
        <p14:creationId xmlns:p14="http://schemas.microsoft.com/office/powerpoint/2010/main" val="901857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995EAA-5DF4-4FD3-BA0E-55FA6637322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AABEBCAA-BC18-4865-9547-B7B77534BFE1}"/>
              </a:ext>
            </a:extLst>
          </p:cNvPr>
          <p:cNvSpPr>
            <a:spLocks noGrp="1"/>
          </p:cNvSpPr>
          <p:nvPr>
            <p:ph type="dt" sz="half" idx="10"/>
          </p:nvPr>
        </p:nvSpPr>
        <p:spPr/>
        <p:txBody>
          <a:bodyPr/>
          <a:lstStyle/>
          <a:p>
            <a:fld id="{BCA6E1A7-E8EB-4684-A747-03B176677626}" type="datetimeFigureOut">
              <a:rPr lang="en-US" smtClean="0"/>
              <a:t>10/30/2023</a:t>
            </a:fld>
            <a:endParaRPr lang="en-US"/>
          </a:p>
        </p:txBody>
      </p:sp>
      <p:sp>
        <p:nvSpPr>
          <p:cNvPr id="4" name="Footer Placeholder 3">
            <a:extLst>
              <a:ext uri="{FF2B5EF4-FFF2-40B4-BE49-F238E27FC236}">
                <a16:creationId xmlns:a16="http://schemas.microsoft.com/office/drawing/2014/main" xmlns="" id="{75332FA4-4395-4228-9EFB-47E1B6DEB6D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1A5BEB60-E084-4FEA-85FF-C4FEDB19A6B0}"/>
              </a:ext>
            </a:extLst>
          </p:cNvPr>
          <p:cNvSpPr>
            <a:spLocks noGrp="1"/>
          </p:cNvSpPr>
          <p:nvPr>
            <p:ph type="sldNum" sz="quarter" idx="12"/>
          </p:nvPr>
        </p:nvSpPr>
        <p:spPr/>
        <p:txBody>
          <a:bodyPr/>
          <a:lstStyle/>
          <a:p>
            <a:fld id="{01A4AC73-BC0E-4E71-9517-412B1804AC48}" type="slidenum">
              <a:rPr lang="en-US" smtClean="0"/>
              <a:t>‹#›</a:t>
            </a:fld>
            <a:endParaRPr lang="en-US"/>
          </a:p>
        </p:txBody>
      </p:sp>
    </p:spTree>
    <p:extLst>
      <p:ext uri="{BB962C8B-B14F-4D97-AF65-F5344CB8AC3E}">
        <p14:creationId xmlns:p14="http://schemas.microsoft.com/office/powerpoint/2010/main" val="2797505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6E1B8790-AABE-490D-9716-0D54CF430FD1}"/>
              </a:ext>
            </a:extLst>
          </p:cNvPr>
          <p:cNvSpPr>
            <a:spLocks noGrp="1"/>
          </p:cNvSpPr>
          <p:nvPr>
            <p:ph type="dt" sz="half" idx="10"/>
          </p:nvPr>
        </p:nvSpPr>
        <p:spPr/>
        <p:txBody>
          <a:bodyPr/>
          <a:lstStyle/>
          <a:p>
            <a:fld id="{BCA6E1A7-E8EB-4684-A747-03B176677626}" type="datetimeFigureOut">
              <a:rPr lang="en-US" smtClean="0"/>
              <a:t>10/30/2023</a:t>
            </a:fld>
            <a:endParaRPr lang="en-US"/>
          </a:p>
        </p:txBody>
      </p:sp>
      <p:sp>
        <p:nvSpPr>
          <p:cNvPr id="3" name="Footer Placeholder 2">
            <a:extLst>
              <a:ext uri="{FF2B5EF4-FFF2-40B4-BE49-F238E27FC236}">
                <a16:creationId xmlns:a16="http://schemas.microsoft.com/office/drawing/2014/main" xmlns="" id="{D37A5D1D-F6DB-46F3-8E44-37EE37DCCBB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D16D80DE-2836-4048-8B91-BCE5F9145671}"/>
              </a:ext>
            </a:extLst>
          </p:cNvPr>
          <p:cNvSpPr>
            <a:spLocks noGrp="1"/>
          </p:cNvSpPr>
          <p:nvPr>
            <p:ph type="sldNum" sz="quarter" idx="12"/>
          </p:nvPr>
        </p:nvSpPr>
        <p:spPr/>
        <p:txBody>
          <a:bodyPr/>
          <a:lstStyle/>
          <a:p>
            <a:fld id="{01A4AC73-BC0E-4E71-9517-412B1804AC48}" type="slidenum">
              <a:rPr lang="en-US" smtClean="0"/>
              <a:t>‹#›</a:t>
            </a:fld>
            <a:endParaRPr lang="en-US"/>
          </a:p>
        </p:txBody>
      </p:sp>
    </p:spTree>
    <p:extLst>
      <p:ext uri="{BB962C8B-B14F-4D97-AF65-F5344CB8AC3E}">
        <p14:creationId xmlns:p14="http://schemas.microsoft.com/office/powerpoint/2010/main" val="222378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BEFCED-56F9-4EF2-B603-18FC40250C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9CC048EA-93B4-46CD-B546-79C0A83B53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AADF5B36-AB41-4060-BF0A-A8605597F7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1C153C23-94C5-40C7-B76F-1D96AC8763E2}"/>
              </a:ext>
            </a:extLst>
          </p:cNvPr>
          <p:cNvSpPr>
            <a:spLocks noGrp="1"/>
          </p:cNvSpPr>
          <p:nvPr>
            <p:ph type="dt" sz="half" idx="10"/>
          </p:nvPr>
        </p:nvSpPr>
        <p:spPr/>
        <p:txBody>
          <a:bodyPr/>
          <a:lstStyle/>
          <a:p>
            <a:fld id="{BCA6E1A7-E8EB-4684-A747-03B176677626}" type="datetimeFigureOut">
              <a:rPr lang="en-US" smtClean="0"/>
              <a:t>10/30/2023</a:t>
            </a:fld>
            <a:endParaRPr lang="en-US"/>
          </a:p>
        </p:txBody>
      </p:sp>
      <p:sp>
        <p:nvSpPr>
          <p:cNvPr id="6" name="Footer Placeholder 5">
            <a:extLst>
              <a:ext uri="{FF2B5EF4-FFF2-40B4-BE49-F238E27FC236}">
                <a16:creationId xmlns:a16="http://schemas.microsoft.com/office/drawing/2014/main" xmlns="" id="{00982714-906D-4CF0-B426-83D5F91F27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9298E36C-A823-41FE-8298-787095C7816A}"/>
              </a:ext>
            </a:extLst>
          </p:cNvPr>
          <p:cNvSpPr>
            <a:spLocks noGrp="1"/>
          </p:cNvSpPr>
          <p:nvPr>
            <p:ph type="sldNum" sz="quarter" idx="12"/>
          </p:nvPr>
        </p:nvSpPr>
        <p:spPr/>
        <p:txBody>
          <a:bodyPr/>
          <a:lstStyle/>
          <a:p>
            <a:fld id="{01A4AC73-BC0E-4E71-9517-412B1804AC48}" type="slidenum">
              <a:rPr lang="en-US" smtClean="0"/>
              <a:t>‹#›</a:t>
            </a:fld>
            <a:endParaRPr lang="en-US"/>
          </a:p>
        </p:txBody>
      </p:sp>
    </p:spTree>
    <p:extLst>
      <p:ext uri="{BB962C8B-B14F-4D97-AF65-F5344CB8AC3E}">
        <p14:creationId xmlns:p14="http://schemas.microsoft.com/office/powerpoint/2010/main" val="9886760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A6EB91-EE40-4119-9570-FB13B53C91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E3A39143-4B2B-42D2-87BB-2D17FB41AF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A0DF27A8-BFF1-40EA-BE4B-2D948F6E5E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94E8A681-D25E-4D98-BDDD-034D6CF53522}"/>
              </a:ext>
            </a:extLst>
          </p:cNvPr>
          <p:cNvSpPr>
            <a:spLocks noGrp="1"/>
          </p:cNvSpPr>
          <p:nvPr>
            <p:ph type="dt" sz="half" idx="10"/>
          </p:nvPr>
        </p:nvSpPr>
        <p:spPr/>
        <p:txBody>
          <a:bodyPr/>
          <a:lstStyle/>
          <a:p>
            <a:fld id="{BCA6E1A7-E8EB-4684-A747-03B176677626}" type="datetimeFigureOut">
              <a:rPr lang="en-US" smtClean="0"/>
              <a:t>10/30/2023</a:t>
            </a:fld>
            <a:endParaRPr lang="en-US"/>
          </a:p>
        </p:txBody>
      </p:sp>
      <p:sp>
        <p:nvSpPr>
          <p:cNvPr id="6" name="Footer Placeholder 5">
            <a:extLst>
              <a:ext uri="{FF2B5EF4-FFF2-40B4-BE49-F238E27FC236}">
                <a16:creationId xmlns:a16="http://schemas.microsoft.com/office/drawing/2014/main" xmlns="" id="{F2F4FDD1-91DA-43AA-BD97-64152D5156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7B44FE9C-38C2-42ED-ACC5-D090DC14DB97}"/>
              </a:ext>
            </a:extLst>
          </p:cNvPr>
          <p:cNvSpPr>
            <a:spLocks noGrp="1"/>
          </p:cNvSpPr>
          <p:nvPr>
            <p:ph type="sldNum" sz="quarter" idx="12"/>
          </p:nvPr>
        </p:nvSpPr>
        <p:spPr/>
        <p:txBody>
          <a:bodyPr/>
          <a:lstStyle/>
          <a:p>
            <a:fld id="{01A4AC73-BC0E-4E71-9517-412B1804AC48}" type="slidenum">
              <a:rPr lang="en-US" smtClean="0"/>
              <a:t>‹#›</a:t>
            </a:fld>
            <a:endParaRPr lang="en-US"/>
          </a:p>
        </p:txBody>
      </p:sp>
    </p:spTree>
    <p:extLst>
      <p:ext uri="{BB962C8B-B14F-4D97-AF65-F5344CB8AC3E}">
        <p14:creationId xmlns:p14="http://schemas.microsoft.com/office/powerpoint/2010/main" val="3649532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2294F8BB-E305-4E10-8513-14517E0ED6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DFCC2493-E9B8-4C19-B4B0-DD22BC6864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93F72A4-E857-4D57-8E27-DFF5777864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A6E1A7-E8EB-4684-A747-03B176677626}" type="datetimeFigureOut">
              <a:rPr lang="en-US" smtClean="0"/>
              <a:t>10/30/2023</a:t>
            </a:fld>
            <a:endParaRPr lang="en-US"/>
          </a:p>
        </p:txBody>
      </p:sp>
      <p:sp>
        <p:nvSpPr>
          <p:cNvPr id="5" name="Footer Placeholder 4">
            <a:extLst>
              <a:ext uri="{FF2B5EF4-FFF2-40B4-BE49-F238E27FC236}">
                <a16:creationId xmlns:a16="http://schemas.microsoft.com/office/drawing/2014/main" xmlns="" id="{2B30DA40-EE9B-43C3-BEF8-43EDA00AA7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7393A567-488D-4935-9652-DF69997039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A4AC73-BC0E-4E71-9517-412B1804AC48}" type="slidenum">
              <a:rPr lang="en-US" smtClean="0"/>
              <a:t>‹#›</a:t>
            </a:fld>
            <a:endParaRPr lang="en-US"/>
          </a:p>
        </p:txBody>
      </p:sp>
    </p:spTree>
    <p:extLst>
      <p:ext uri="{BB962C8B-B14F-4D97-AF65-F5344CB8AC3E}">
        <p14:creationId xmlns:p14="http://schemas.microsoft.com/office/powerpoint/2010/main" val="28288176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jf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jf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3.jf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9.png"/><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0.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3.jf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33.png"/><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4.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journals.sagepub.com/doi/10.1177/16878140211002727"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s://doi.org/10.1016/j.optlaseng.2017.07.004"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3.jf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6A0F1F-1995-4101-B00A-CD235DDF27FC}"/>
              </a:ext>
            </a:extLst>
          </p:cNvPr>
          <p:cNvSpPr>
            <a:spLocks noGrp="1"/>
          </p:cNvSpPr>
          <p:nvPr>
            <p:ph type="ctrTitle"/>
          </p:nvPr>
        </p:nvSpPr>
        <p:spPr>
          <a:xfrm>
            <a:off x="1524000" y="166400"/>
            <a:ext cx="9144000" cy="2387600"/>
          </a:xfrm>
        </p:spPr>
        <p:txBody>
          <a:bodyPr>
            <a:normAutofit/>
          </a:bodyPr>
          <a:lstStyle/>
          <a:p>
            <a:r>
              <a:rPr lang="en-US" sz="6600" b="1" dirty="0">
                <a:solidFill>
                  <a:srgbClr val="00B0F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“Motorbike Defect Checker and Predictor”</a:t>
            </a:r>
          </a:p>
        </p:txBody>
      </p:sp>
      <p:sp>
        <p:nvSpPr>
          <p:cNvPr id="3" name="Subtitle 2">
            <a:extLst>
              <a:ext uri="{FF2B5EF4-FFF2-40B4-BE49-F238E27FC236}">
                <a16:creationId xmlns:a16="http://schemas.microsoft.com/office/drawing/2014/main" xmlns="" id="{9AEC043C-5B97-4F5D-BC67-BDB75D9A6572}"/>
              </a:ext>
            </a:extLst>
          </p:cNvPr>
          <p:cNvSpPr>
            <a:spLocks noGrp="1"/>
          </p:cNvSpPr>
          <p:nvPr>
            <p:ph type="subTitle" idx="1"/>
          </p:nvPr>
        </p:nvSpPr>
        <p:spPr>
          <a:xfrm>
            <a:off x="1723506" y="2853893"/>
            <a:ext cx="9144000" cy="1655762"/>
          </a:xfrm>
        </p:spPr>
        <p:txBody>
          <a:bodyPr>
            <a:normAutofit fontScale="92500" lnSpcReduction="20000"/>
          </a:bodyPr>
          <a:lstStyle/>
          <a:p>
            <a:r>
              <a:rPr lang="en-US" sz="3200" b="1" dirty="0">
                <a:solidFill>
                  <a:schemeClr val="accent5">
                    <a:lumMod val="75000"/>
                  </a:schemeClr>
                </a:solidFill>
              </a:rPr>
              <a:t>Mobile Responsive App to identify vehicle auto parts altered and their usage prediction</a:t>
            </a:r>
          </a:p>
          <a:p>
            <a:endParaRPr lang="en-US" sz="3200" b="1" dirty="0">
              <a:solidFill>
                <a:schemeClr val="accent5">
                  <a:lumMod val="75000"/>
                </a:schemeClr>
              </a:solidFill>
            </a:endParaRPr>
          </a:p>
          <a:p>
            <a:r>
              <a:rPr lang="en-US" sz="3200" b="1" dirty="0">
                <a:solidFill>
                  <a:schemeClr val="accent5">
                    <a:lumMod val="75000"/>
                  </a:schemeClr>
                </a:solidFill>
              </a:rPr>
              <a:t>Final Presentation</a:t>
            </a:r>
          </a:p>
        </p:txBody>
      </p:sp>
      <p:sp>
        <p:nvSpPr>
          <p:cNvPr id="4" name="TextBox 3">
            <a:extLst>
              <a:ext uri="{FF2B5EF4-FFF2-40B4-BE49-F238E27FC236}">
                <a16:creationId xmlns:a16="http://schemas.microsoft.com/office/drawing/2014/main" xmlns="" id="{D1A323B2-AE1F-4B43-A6E1-6385A5A2E9EA}"/>
              </a:ext>
            </a:extLst>
          </p:cNvPr>
          <p:cNvSpPr txBox="1"/>
          <p:nvPr/>
        </p:nvSpPr>
        <p:spPr>
          <a:xfrm>
            <a:off x="615142" y="5593220"/>
            <a:ext cx="3848793" cy="800219"/>
          </a:xfrm>
          <a:prstGeom prst="rect">
            <a:avLst/>
          </a:prstGeom>
          <a:noFill/>
        </p:spPr>
        <p:txBody>
          <a:bodyPr wrap="square" rtlCol="0">
            <a:spAutoFit/>
          </a:bodyPr>
          <a:lstStyle/>
          <a:p>
            <a:r>
              <a:rPr lang="en-US" sz="2800" b="1" dirty="0"/>
              <a:t>Project ID: TMP 23 - 383</a:t>
            </a:r>
          </a:p>
          <a:p>
            <a:endParaRPr lang="en-US" dirty="0"/>
          </a:p>
        </p:txBody>
      </p:sp>
      <p:pic>
        <p:nvPicPr>
          <p:cNvPr id="5" name="Picture 4" descr="A picture containing application&#10;&#10;Description automatically generated">
            <a:extLst>
              <a:ext uri="{FF2B5EF4-FFF2-40B4-BE49-F238E27FC236}">
                <a16:creationId xmlns:a16="http://schemas.microsoft.com/office/drawing/2014/main" xmlns="" id="{193A3895-68EC-45BB-9F22-8F7837E4BD92}"/>
              </a:ext>
            </a:extLst>
          </p:cNvPr>
          <p:cNvPicPr>
            <a:picLocks noChangeAspect="1"/>
          </p:cNvPicPr>
          <p:nvPr/>
        </p:nvPicPr>
        <p:blipFill>
          <a:blip r:embed="rId2"/>
          <a:stretch>
            <a:fillRect/>
          </a:stretch>
        </p:blipFill>
        <p:spPr>
          <a:xfrm>
            <a:off x="66502" y="6393439"/>
            <a:ext cx="2568634" cy="439743"/>
          </a:xfrm>
          <a:prstGeom prst="rect">
            <a:avLst/>
          </a:prstGeom>
        </p:spPr>
      </p:pic>
    </p:spTree>
    <p:extLst>
      <p:ext uri="{BB962C8B-B14F-4D97-AF65-F5344CB8AC3E}">
        <p14:creationId xmlns:p14="http://schemas.microsoft.com/office/powerpoint/2010/main" val="4197066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62F0B9-FAA8-4A34-8F76-71450AEAE889}"/>
              </a:ext>
            </a:extLst>
          </p:cNvPr>
          <p:cNvSpPr>
            <a:spLocks noGrp="1"/>
          </p:cNvSpPr>
          <p:nvPr>
            <p:ph type="title"/>
          </p:nvPr>
        </p:nvSpPr>
        <p:spPr>
          <a:xfrm>
            <a:off x="780010" y="797387"/>
            <a:ext cx="10515600" cy="1325563"/>
          </a:xfrm>
        </p:spPr>
        <p:txBody>
          <a:bodyPr>
            <a:normAutofit/>
          </a:bodyPr>
          <a:lstStyle/>
          <a:p>
            <a:r>
              <a:rPr lang="en-US" sz="4800" b="1" dirty="0">
                <a:solidFill>
                  <a:schemeClr val="accent5">
                    <a:lumMod val="75000"/>
                  </a:schemeClr>
                </a:solidFill>
                <a:latin typeface="Times New Roman" panose="02020603050405020304" pitchFamily="18" charset="0"/>
                <a:cs typeface="Times New Roman" panose="02020603050405020304" pitchFamily="18" charset="0"/>
              </a:rPr>
              <a:t>05. Results and Discussions.</a:t>
            </a:r>
            <a:endParaRPr lang="en-US" sz="4800" dirty="0"/>
          </a:p>
        </p:txBody>
      </p:sp>
      <p:sp>
        <p:nvSpPr>
          <p:cNvPr id="3" name="Content Placeholder 2">
            <a:extLst>
              <a:ext uri="{FF2B5EF4-FFF2-40B4-BE49-F238E27FC236}">
                <a16:creationId xmlns:a16="http://schemas.microsoft.com/office/drawing/2014/main" xmlns="" id="{1D1E65B6-41BE-4301-951D-A552EEFF3832}"/>
              </a:ext>
            </a:extLst>
          </p:cNvPr>
          <p:cNvSpPr>
            <a:spLocks noGrp="1"/>
          </p:cNvSpPr>
          <p:nvPr>
            <p:ph idx="1"/>
          </p:nvPr>
        </p:nvSpPr>
        <p:spPr>
          <a:xfrm>
            <a:off x="650470" y="2087317"/>
            <a:ext cx="10325793" cy="3973296"/>
          </a:xfrm>
        </p:spPr>
        <p:txBody>
          <a:bodyPr>
            <a:normAutofit/>
          </a:bodyPr>
          <a:lstStyle/>
          <a:p>
            <a:endParaRPr lang="en-US" dirty="0"/>
          </a:p>
          <a:p>
            <a:r>
              <a:rPr lang="en-US" dirty="0"/>
              <a:t>This research component aims to develop Identify defects in the engine by the sound of the engine Prediction System that utilizes Artificial Intelligence (AI) and Machine Learning (ML) techniques.</a:t>
            </a:r>
          </a:p>
          <a:p>
            <a:endParaRPr lang="en-US" dirty="0"/>
          </a:p>
          <a:p>
            <a:r>
              <a:rPr lang="en-US" dirty="0"/>
              <a:t>As the final result the buyer can get a summary regarding his/her motorbike in spare parts originality ( head lamp, side mirror, signal lights, side cups, fuel tank.), Engine's condition, </a:t>
            </a:r>
            <a:r>
              <a:rPr lang="en-US" dirty="0" err="1"/>
              <a:t>tyre</a:t>
            </a:r>
            <a:r>
              <a:rPr lang="en-US" dirty="0"/>
              <a:t> usage, legal details if worn out or rusted(chassis number, engine number)</a:t>
            </a:r>
          </a:p>
        </p:txBody>
      </p:sp>
      <p:sp>
        <p:nvSpPr>
          <p:cNvPr id="4" name="TextBox 3">
            <a:extLst>
              <a:ext uri="{FF2B5EF4-FFF2-40B4-BE49-F238E27FC236}">
                <a16:creationId xmlns:a16="http://schemas.microsoft.com/office/drawing/2014/main" xmlns="" id="{3F7FAD37-FA73-47BD-BF07-AB03BE1C4598}"/>
              </a:ext>
            </a:extLst>
          </p:cNvPr>
          <p:cNvSpPr txBox="1"/>
          <p:nvPr/>
        </p:nvSpPr>
        <p:spPr>
          <a:xfrm>
            <a:off x="5943600" y="315884"/>
            <a:ext cx="6068291" cy="1231106"/>
          </a:xfrm>
          <a:prstGeom prst="rect">
            <a:avLst/>
          </a:prstGeom>
          <a:noFill/>
        </p:spPr>
        <p:txBody>
          <a:bodyPr wrap="square" rtlCol="0">
            <a:spAutoFit/>
          </a:bodyPr>
          <a:lstStyle/>
          <a:p>
            <a:pPr algn="ctr"/>
            <a:r>
              <a:rPr lang="en-US" sz="2800" dirty="0">
                <a:effectLst>
                  <a:outerShdw blurRad="38100" dist="38100" dir="2700000" algn="tl">
                    <a:srgbClr val="000000">
                      <a:alpha val="43137"/>
                    </a:srgbClr>
                  </a:outerShdw>
                </a:effectLst>
                <a:latin typeface="Sitka Subheading" panose="02000505000000020004" pitchFamily="2" charset="0"/>
              </a:rPr>
              <a:t>MOTORBIKE DEFECT CHECKER AND PREDICTOR</a:t>
            </a:r>
          </a:p>
          <a:p>
            <a:endParaRPr lang="en-US" dirty="0"/>
          </a:p>
        </p:txBody>
      </p:sp>
      <p:pic>
        <p:nvPicPr>
          <p:cNvPr id="5" name="Content Placeholder 4" descr="A picture containing application&#10;&#10;Description automatically generated">
            <a:extLst>
              <a:ext uri="{FF2B5EF4-FFF2-40B4-BE49-F238E27FC236}">
                <a16:creationId xmlns:a16="http://schemas.microsoft.com/office/drawing/2014/main" xmlns="" id="{D6C333E0-D369-43B1-BD1E-A1E82EBE8E38}"/>
              </a:ext>
            </a:extLst>
          </p:cNvPr>
          <p:cNvPicPr>
            <a:picLocks noChangeAspect="1"/>
          </p:cNvPicPr>
          <p:nvPr/>
        </p:nvPicPr>
        <p:blipFill>
          <a:blip r:embed="rId2"/>
          <a:stretch>
            <a:fillRect/>
          </a:stretch>
        </p:blipFill>
        <p:spPr>
          <a:xfrm>
            <a:off x="83128" y="6413415"/>
            <a:ext cx="2319251" cy="444585"/>
          </a:xfrm>
          <a:prstGeom prst="rect">
            <a:avLst/>
          </a:prstGeom>
        </p:spPr>
      </p:pic>
    </p:spTree>
    <p:extLst>
      <p:ext uri="{BB962C8B-B14F-4D97-AF65-F5344CB8AC3E}">
        <p14:creationId xmlns:p14="http://schemas.microsoft.com/office/powerpoint/2010/main" val="4759327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62F0B9-FAA8-4A34-8F76-71450AEAE889}"/>
              </a:ext>
            </a:extLst>
          </p:cNvPr>
          <p:cNvSpPr>
            <a:spLocks noGrp="1"/>
          </p:cNvSpPr>
          <p:nvPr>
            <p:ph type="title"/>
          </p:nvPr>
        </p:nvSpPr>
        <p:spPr>
          <a:xfrm>
            <a:off x="780010" y="797387"/>
            <a:ext cx="10515600" cy="1325563"/>
          </a:xfrm>
        </p:spPr>
        <p:txBody>
          <a:bodyPr>
            <a:normAutofit/>
          </a:bodyPr>
          <a:lstStyle/>
          <a:p>
            <a:r>
              <a:rPr lang="en-US" sz="4800" b="1" dirty="0">
                <a:solidFill>
                  <a:schemeClr val="accent5">
                    <a:lumMod val="75000"/>
                  </a:schemeClr>
                </a:solidFill>
                <a:latin typeface="Times New Roman" panose="02020603050405020304" pitchFamily="18" charset="0"/>
                <a:cs typeface="Times New Roman" panose="02020603050405020304" pitchFamily="18" charset="0"/>
              </a:rPr>
              <a:t>06.Conclusion.</a:t>
            </a:r>
            <a:endParaRPr lang="en-US" sz="4800" dirty="0"/>
          </a:p>
        </p:txBody>
      </p:sp>
      <p:sp>
        <p:nvSpPr>
          <p:cNvPr id="3" name="Content Placeholder 2">
            <a:extLst>
              <a:ext uri="{FF2B5EF4-FFF2-40B4-BE49-F238E27FC236}">
                <a16:creationId xmlns:a16="http://schemas.microsoft.com/office/drawing/2014/main" xmlns="" id="{1D1E65B6-41BE-4301-951D-A552EEFF3832}"/>
              </a:ext>
            </a:extLst>
          </p:cNvPr>
          <p:cNvSpPr>
            <a:spLocks noGrp="1"/>
          </p:cNvSpPr>
          <p:nvPr>
            <p:ph idx="1"/>
          </p:nvPr>
        </p:nvSpPr>
        <p:spPr>
          <a:xfrm>
            <a:off x="780010" y="2334615"/>
            <a:ext cx="10325793" cy="3973296"/>
          </a:xfrm>
        </p:spPr>
        <p:txBody>
          <a:bodyPr>
            <a:normAutofit/>
          </a:bodyPr>
          <a:lstStyle/>
          <a:p>
            <a:r>
              <a:rPr lang="en-US" dirty="0"/>
              <a:t>In conclusion, this study has shed light in helping a motorbike purchaser or an owner to find the present condition of his/her motorbike. </a:t>
            </a:r>
          </a:p>
          <a:p>
            <a:endParaRPr lang="en-US" dirty="0"/>
          </a:p>
          <a:p>
            <a:r>
              <a:rPr lang="en-US" dirty="0"/>
              <a:t>Our findings have shown a significant correlation between the condition of the motorbike and the buyer, if the buyer is a person who has no knowledge regarding the motorbikes.</a:t>
            </a:r>
          </a:p>
        </p:txBody>
      </p:sp>
      <p:sp>
        <p:nvSpPr>
          <p:cNvPr id="4" name="TextBox 3">
            <a:extLst>
              <a:ext uri="{FF2B5EF4-FFF2-40B4-BE49-F238E27FC236}">
                <a16:creationId xmlns:a16="http://schemas.microsoft.com/office/drawing/2014/main" xmlns="" id="{3F7FAD37-FA73-47BD-BF07-AB03BE1C4598}"/>
              </a:ext>
            </a:extLst>
          </p:cNvPr>
          <p:cNvSpPr txBox="1"/>
          <p:nvPr/>
        </p:nvSpPr>
        <p:spPr>
          <a:xfrm>
            <a:off x="5943600" y="315884"/>
            <a:ext cx="6068291" cy="1231106"/>
          </a:xfrm>
          <a:prstGeom prst="rect">
            <a:avLst/>
          </a:prstGeom>
          <a:noFill/>
        </p:spPr>
        <p:txBody>
          <a:bodyPr wrap="square" rtlCol="0">
            <a:spAutoFit/>
          </a:bodyPr>
          <a:lstStyle/>
          <a:p>
            <a:pPr algn="ctr"/>
            <a:r>
              <a:rPr lang="en-US" sz="2800" dirty="0">
                <a:effectLst>
                  <a:outerShdw blurRad="38100" dist="38100" dir="2700000" algn="tl">
                    <a:srgbClr val="000000">
                      <a:alpha val="43137"/>
                    </a:srgbClr>
                  </a:outerShdw>
                </a:effectLst>
                <a:latin typeface="Sitka Subheading" panose="02000505000000020004" pitchFamily="2" charset="0"/>
              </a:rPr>
              <a:t>MOTORBIKE DEFECT CHECKER AND PREDICTOR</a:t>
            </a:r>
          </a:p>
          <a:p>
            <a:endParaRPr lang="en-US" dirty="0"/>
          </a:p>
        </p:txBody>
      </p:sp>
      <p:pic>
        <p:nvPicPr>
          <p:cNvPr id="5" name="Content Placeholder 4" descr="A picture containing application&#10;&#10;Description automatically generated">
            <a:extLst>
              <a:ext uri="{FF2B5EF4-FFF2-40B4-BE49-F238E27FC236}">
                <a16:creationId xmlns:a16="http://schemas.microsoft.com/office/drawing/2014/main" xmlns="" id="{D6C333E0-D369-43B1-BD1E-A1E82EBE8E38}"/>
              </a:ext>
            </a:extLst>
          </p:cNvPr>
          <p:cNvPicPr>
            <a:picLocks noChangeAspect="1"/>
          </p:cNvPicPr>
          <p:nvPr/>
        </p:nvPicPr>
        <p:blipFill>
          <a:blip r:embed="rId2"/>
          <a:stretch>
            <a:fillRect/>
          </a:stretch>
        </p:blipFill>
        <p:spPr>
          <a:xfrm>
            <a:off x="83128" y="6413415"/>
            <a:ext cx="2319251" cy="444585"/>
          </a:xfrm>
          <a:prstGeom prst="rect">
            <a:avLst/>
          </a:prstGeom>
        </p:spPr>
      </p:pic>
    </p:spTree>
    <p:extLst>
      <p:ext uri="{BB962C8B-B14F-4D97-AF65-F5344CB8AC3E}">
        <p14:creationId xmlns:p14="http://schemas.microsoft.com/office/powerpoint/2010/main" val="3331713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6184"/>
            <a:ext cx="7108065" cy="1325563"/>
          </a:xfrm>
        </p:spPr>
        <p:txBody>
          <a:bodyPr>
            <a:normAutofit/>
          </a:bodyPr>
          <a:lstStyle/>
          <a:p>
            <a:r>
              <a:rPr lang="en-US" sz="4800" b="1" dirty="0" smtClean="0">
                <a:solidFill>
                  <a:schemeClr val="accent5">
                    <a:lumMod val="75000"/>
                  </a:schemeClr>
                </a:solidFill>
                <a:latin typeface="Times New Roman" panose="02020603050405020304" pitchFamily="18" charset="0"/>
                <a:cs typeface="Times New Roman" panose="02020603050405020304" pitchFamily="18" charset="0"/>
              </a:rPr>
              <a:t>07.Commercialization</a:t>
            </a:r>
            <a:endParaRPr lang="en-US" sz="48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9" y="1249250"/>
            <a:ext cx="11126273" cy="5499280"/>
          </a:xfrm>
        </p:spPr>
        <p:txBody>
          <a:bodyPr>
            <a:normAutofit fontScale="70000" lnSpcReduction="20000"/>
          </a:bodyPr>
          <a:lstStyle/>
          <a:p>
            <a:endParaRPr lang="en-US" dirty="0"/>
          </a:p>
          <a:p>
            <a:pPr>
              <a:lnSpc>
                <a:spcPct val="120000"/>
              </a:lnSpc>
            </a:pPr>
            <a:r>
              <a:rPr lang="en-US" dirty="0">
                <a:latin typeface="Times New Roman" panose="02020603050405020304" pitchFamily="18" charset="0"/>
                <a:cs typeface="Times New Roman" panose="02020603050405020304" pitchFamily="18" charset="0"/>
              </a:rPr>
              <a:t>To commercialize the Motorbike </a:t>
            </a:r>
            <a:r>
              <a:rPr lang="en-US" dirty="0" err="1">
                <a:latin typeface="Times New Roman" panose="02020603050405020304" pitchFamily="18" charset="0"/>
                <a:cs typeface="Times New Roman" panose="02020603050405020304" pitchFamily="18" charset="0"/>
              </a:rPr>
              <a:t>Tyres</a:t>
            </a:r>
            <a:r>
              <a:rPr lang="en-US" dirty="0">
                <a:latin typeface="Times New Roman" panose="02020603050405020304" pitchFamily="18" charset="0"/>
                <a:cs typeface="Times New Roman" panose="02020603050405020304" pitchFamily="18" charset="0"/>
              </a:rPr>
              <a:t> Usage Prediction System, we are planning to start by developing a user-friendly interface. </a:t>
            </a:r>
            <a:endParaRPr lang="en-US" dirty="0" smtClean="0">
              <a:latin typeface="Times New Roman" panose="02020603050405020304" pitchFamily="18" charset="0"/>
              <a:cs typeface="Times New Roman" panose="02020603050405020304" pitchFamily="18" charset="0"/>
            </a:endParaRPr>
          </a:p>
          <a:p>
            <a:pPr>
              <a:lnSpc>
                <a:spcPct val="120000"/>
              </a:lnSpc>
            </a:pP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system is decided to be designed in such a way that customers can easily navigate through, without experiencing any challenges. </a:t>
            </a:r>
            <a:endParaRPr lang="en-US" dirty="0" smtClean="0">
              <a:latin typeface="Times New Roman" panose="02020603050405020304" pitchFamily="18" charset="0"/>
              <a:cs typeface="Times New Roman" panose="02020603050405020304" pitchFamily="18" charset="0"/>
            </a:endParaRPr>
          </a:p>
          <a:p>
            <a:pPr>
              <a:lnSpc>
                <a:spcPct val="120000"/>
              </a:lnSpc>
            </a:pPr>
            <a:r>
              <a:rPr lang="en-US" dirty="0" smtClean="0">
                <a:latin typeface="Times New Roman" panose="02020603050405020304" pitchFamily="18" charset="0"/>
                <a:cs typeface="Times New Roman" panose="02020603050405020304" pitchFamily="18" charset="0"/>
              </a:rPr>
              <a:t>And </a:t>
            </a:r>
            <a:r>
              <a:rPr lang="en-US" dirty="0">
                <a:latin typeface="Times New Roman" panose="02020603050405020304" pitchFamily="18" charset="0"/>
                <a:cs typeface="Times New Roman" panose="02020603050405020304" pitchFamily="18" charset="0"/>
              </a:rPr>
              <a:t>also, we are planning to do market researches focusing on identifying the target market, their needs, and the specific features that they would find most beneficial. This will help in refining the system to meet the needs of the customers, ultimately making it more attractive to potential users.</a:t>
            </a:r>
          </a:p>
          <a:p>
            <a:pPr>
              <a:lnSpc>
                <a:spcPct val="120000"/>
              </a:lnSpc>
            </a:pPr>
            <a:r>
              <a:rPr lang="en-US" dirty="0">
                <a:latin typeface="Times New Roman" panose="02020603050405020304" pitchFamily="18" charset="0"/>
                <a:cs typeface="Times New Roman" panose="02020603050405020304" pitchFamily="18" charset="0"/>
              </a:rPr>
              <a:t>Building partnerships with </a:t>
            </a:r>
            <a:r>
              <a:rPr lang="en-US" dirty="0" err="1">
                <a:latin typeface="Times New Roman" panose="02020603050405020304" pitchFamily="18" charset="0"/>
                <a:cs typeface="Times New Roman" panose="02020603050405020304" pitchFamily="18" charset="0"/>
              </a:rPr>
              <a:t>tyre</a:t>
            </a:r>
            <a:r>
              <a:rPr lang="en-US" dirty="0">
                <a:latin typeface="Times New Roman" panose="02020603050405020304" pitchFamily="18" charset="0"/>
                <a:cs typeface="Times New Roman" panose="02020603050405020304" pitchFamily="18" charset="0"/>
              </a:rPr>
              <a:t> and bike manufacturers can also be a useful strategy for commercializing the system. So that we are planning to partner up with manufacturers and introduce the system to potential customers who are already familiar with the brand. </a:t>
            </a:r>
            <a:endParaRPr lang="en-US" dirty="0" smtClean="0">
              <a:latin typeface="Times New Roman" panose="02020603050405020304" pitchFamily="18" charset="0"/>
              <a:cs typeface="Times New Roman" panose="02020603050405020304" pitchFamily="18" charset="0"/>
            </a:endParaRPr>
          </a:p>
          <a:p>
            <a:pPr>
              <a:lnSpc>
                <a:spcPct val="120000"/>
              </a:lnSpc>
            </a:pPr>
            <a:r>
              <a:rPr lang="en-US" dirty="0" smtClean="0">
                <a:latin typeface="Times New Roman" panose="02020603050405020304" pitchFamily="18" charset="0"/>
                <a:cs typeface="Times New Roman" panose="02020603050405020304" pitchFamily="18" charset="0"/>
              </a:rPr>
              <a:t>This </a:t>
            </a:r>
            <a:r>
              <a:rPr lang="en-US" dirty="0">
                <a:latin typeface="Times New Roman" panose="02020603050405020304" pitchFamily="18" charset="0"/>
                <a:cs typeface="Times New Roman" panose="02020603050405020304" pitchFamily="18" charset="0"/>
              </a:rPr>
              <a:t>can increase the likelihood of adoption, and also help in promoting the system to a wider audience. And also, we are planning to develop a pricing strategy that is competitive and affordable. </a:t>
            </a:r>
          </a:p>
          <a:p>
            <a:endParaRPr lang="en-US" dirty="0"/>
          </a:p>
        </p:txBody>
      </p:sp>
    </p:spTree>
    <p:extLst>
      <p:ext uri="{BB962C8B-B14F-4D97-AF65-F5344CB8AC3E}">
        <p14:creationId xmlns:p14="http://schemas.microsoft.com/office/powerpoint/2010/main" val="33522083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5D9CC2-7125-4D1A-B614-517839533005}"/>
              </a:ext>
            </a:extLst>
          </p:cNvPr>
          <p:cNvSpPr>
            <a:spLocks noGrp="1"/>
          </p:cNvSpPr>
          <p:nvPr>
            <p:ph type="title"/>
          </p:nvPr>
        </p:nvSpPr>
        <p:spPr>
          <a:xfrm>
            <a:off x="2595478" y="2103437"/>
            <a:ext cx="10515600" cy="1325563"/>
          </a:xfrm>
        </p:spPr>
        <p:txBody>
          <a:bodyPr>
            <a:normAutofit/>
          </a:bodyPr>
          <a:lstStyle/>
          <a:p>
            <a:r>
              <a:rPr lang="en-US" sz="4000" dirty="0">
                <a:latin typeface="Times New Roman" panose="02020603050405020304" pitchFamily="18" charset="0"/>
                <a:cs typeface="Times New Roman" panose="02020603050405020304" pitchFamily="18" charset="0"/>
              </a:rPr>
              <a:t>IT20219598 |Information Technology </a:t>
            </a:r>
          </a:p>
        </p:txBody>
      </p:sp>
      <p:sp>
        <p:nvSpPr>
          <p:cNvPr id="3" name="Content Placeholder 2">
            <a:extLst>
              <a:ext uri="{FF2B5EF4-FFF2-40B4-BE49-F238E27FC236}">
                <a16:creationId xmlns:a16="http://schemas.microsoft.com/office/drawing/2014/main" xmlns="" id="{6604EBD5-AEC8-433D-AE90-9461D8567F80}"/>
              </a:ext>
            </a:extLst>
          </p:cNvPr>
          <p:cNvSpPr>
            <a:spLocks noGrp="1"/>
          </p:cNvSpPr>
          <p:nvPr>
            <p:ph idx="1"/>
          </p:nvPr>
        </p:nvSpPr>
        <p:spPr>
          <a:xfrm>
            <a:off x="3518505" y="3429000"/>
            <a:ext cx="10515600" cy="4351338"/>
          </a:xfrm>
        </p:spPr>
        <p:txBody>
          <a:bodyPr>
            <a:normAutofit/>
          </a:bodyPr>
          <a:lstStyle/>
          <a:p>
            <a:pPr marL="0" indent="0">
              <a:buNone/>
            </a:pPr>
            <a:r>
              <a:rPr lang="en-US" sz="4800" b="1" dirty="0">
                <a:solidFill>
                  <a:schemeClr val="accent1"/>
                </a:solidFill>
                <a:latin typeface="Times New Roman" panose="02020603050405020304" pitchFamily="18" charset="0"/>
                <a:cs typeface="Times New Roman" panose="02020603050405020304" pitchFamily="18" charset="0"/>
              </a:rPr>
              <a:t>S.L.D.P Pramodya</a:t>
            </a:r>
          </a:p>
        </p:txBody>
      </p:sp>
      <p:sp>
        <p:nvSpPr>
          <p:cNvPr id="4" name="TextBox 3">
            <a:extLst>
              <a:ext uri="{FF2B5EF4-FFF2-40B4-BE49-F238E27FC236}">
                <a16:creationId xmlns:a16="http://schemas.microsoft.com/office/drawing/2014/main" xmlns="" id="{5720D156-6F9E-4667-8E5E-4A111B6ECA58}"/>
              </a:ext>
            </a:extLst>
          </p:cNvPr>
          <p:cNvSpPr txBox="1"/>
          <p:nvPr/>
        </p:nvSpPr>
        <p:spPr>
          <a:xfrm>
            <a:off x="5827222" y="324197"/>
            <a:ext cx="6084916" cy="1231106"/>
          </a:xfrm>
          <a:prstGeom prst="rect">
            <a:avLst/>
          </a:prstGeom>
          <a:noFill/>
        </p:spPr>
        <p:txBody>
          <a:bodyPr wrap="square" rtlCol="0">
            <a:spAutoFit/>
          </a:bodyPr>
          <a:lstStyle/>
          <a:p>
            <a:pPr algn="ctr"/>
            <a:r>
              <a:rPr lang="en-US" sz="2800" dirty="0">
                <a:effectLst>
                  <a:outerShdw blurRad="38100" dist="38100" dir="2700000" algn="tl">
                    <a:srgbClr val="000000">
                      <a:alpha val="43137"/>
                    </a:srgbClr>
                  </a:outerShdw>
                </a:effectLst>
                <a:latin typeface="Sitka Subheading" panose="02000505000000020004" pitchFamily="2" charset="0"/>
              </a:rPr>
              <a:t>MOTORBIKE DEFECT CHECKER AND PREDICTOR</a:t>
            </a:r>
          </a:p>
          <a:p>
            <a:endParaRPr lang="en-US" dirty="0"/>
          </a:p>
        </p:txBody>
      </p:sp>
      <p:pic>
        <p:nvPicPr>
          <p:cNvPr id="5" name="Content Placeholder 4" descr="A picture containing application&#10;&#10;Description automatically generated">
            <a:extLst>
              <a:ext uri="{FF2B5EF4-FFF2-40B4-BE49-F238E27FC236}">
                <a16:creationId xmlns:a16="http://schemas.microsoft.com/office/drawing/2014/main" xmlns="" id="{492FAEA2-702A-4EA9-AC8F-E12B1A516EA1}"/>
              </a:ext>
            </a:extLst>
          </p:cNvPr>
          <p:cNvPicPr>
            <a:picLocks noChangeAspect="1"/>
          </p:cNvPicPr>
          <p:nvPr/>
        </p:nvPicPr>
        <p:blipFill>
          <a:blip r:embed="rId2"/>
          <a:stretch>
            <a:fillRect/>
          </a:stretch>
        </p:blipFill>
        <p:spPr>
          <a:xfrm>
            <a:off x="69272" y="6355225"/>
            <a:ext cx="2319251" cy="444585"/>
          </a:xfrm>
          <a:prstGeom prst="rect">
            <a:avLst/>
          </a:prstGeom>
        </p:spPr>
      </p:pic>
      <p:pic>
        <p:nvPicPr>
          <p:cNvPr id="6" name="Picture 5">
            <a:extLst>
              <a:ext uri="{FF2B5EF4-FFF2-40B4-BE49-F238E27FC236}">
                <a16:creationId xmlns:a16="http://schemas.microsoft.com/office/drawing/2014/main" xmlns="" id="{342B65FA-AC65-4C6E-964A-9382639CF42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306" t="32432" r="21621"/>
          <a:stretch/>
        </p:blipFill>
        <p:spPr>
          <a:xfrm>
            <a:off x="522962" y="2103437"/>
            <a:ext cx="1545606" cy="1929268"/>
          </a:xfrm>
          <a:prstGeom prst="rect">
            <a:avLst/>
          </a:prstGeom>
        </p:spPr>
      </p:pic>
    </p:spTree>
    <p:extLst>
      <p:ext uri="{BB962C8B-B14F-4D97-AF65-F5344CB8AC3E}">
        <p14:creationId xmlns:p14="http://schemas.microsoft.com/office/powerpoint/2010/main" val="441717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DEA309-DFFC-4F00-B745-C644CD765E7F}"/>
              </a:ext>
            </a:extLst>
          </p:cNvPr>
          <p:cNvSpPr>
            <a:spLocks noGrp="1"/>
          </p:cNvSpPr>
          <p:nvPr>
            <p:ph type="title"/>
          </p:nvPr>
        </p:nvSpPr>
        <p:spPr>
          <a:xfrm>
            <a:off x="722515" y="1379278"/>
            <a:ext cx="10515600" cy="1325563"/>
          </a:xfrm>
        </p:spPr>
        <p:txBody>
          <a:bodyPr>
            <a:normAutofit/>
          </a:bodyPr>
          <a:lstStyle/>
          <a:p>
            <a:r>
              <a:rPr lang="en-US" sz="5400" b="1" dirty="0">
                <a:solidFill>
                  <a:schemeClr val="accent5">
                    <a:lumMod val="75000"/>
                  </a:schemeClr>
                </a:solidFill>
                <a:latin typeface="Times New Roman" panose="02020603050405020304" pitchFamily="18" charset="0"/>
                <a:cs typeface="Times New Roman" panose="02020603050405020304" pitchFamily="18" charset="0"/>
              </a:rPr>
              <a:t>Research Question</a:t>
            </a:r>
            <a:endParaRPr lang="en-US" sz="5400" dirty="0"/>
          </a:p>
        </p:txBody>
      </p:sp>
      <p:sp>
        <p:nvSpPr>
          <p:cNvPr id="3" name="Content Placeholder 2">
            <a:extLst>
              <a:ext uri="{FF2B5EF4-FFF2-40B4-BE49-F238E27FC236}">
                <a16:creationId xmlns:a16="http://schemas.microsoft.com/office/drawing/2014/main" xmlns="" id="{0DBEFC2C-8AC3-44EC-939B-636A05B1DB79}"/>
              </a:ext>
            </a:extLst>
          </p:cNvPr>
          <p:cNvSpPr>
            <a:spLocks noGrp="1"/>
          </p:cNvSpPr>
          <p:nvPr>
            <p:ph idx="1"/>
          </p:nvPr>
        </p:nvSpPr>
        <p:spPr>
          <a:xfrm>
            <a:off x="1295400" y="3080515"/>
            <a:ext cx="8787938" cy="1325563"/>
          </a:xfrm>
        </p:spPr>
        <p:txBody>
          <a:bodyPr/>
          <a:lstStyle/>
          <a:p>
            <a:pPr marL="0" indent="0">
              <a:buNone/>
            </a:pPr>
            <a:r>
              <a:rPr lang="en-US" sz="3200" b="1" dirty="0"/>
              <a:t>How to identify altered parts in a motorbike fixed except original parts?</a:t>
            </a:r>
          </a:p>
          <a:p>
            <a:endParaRPr lang="en-US" dirty="0">
              <a:highlight>
                <a:srgbClr val="FFFF00"/>
              </a:highlight>
            </a:endParaRPr>
          </a:p>
          <a:p>
            <a:endParaRPr lang="en-US" dirty="0"/>
          </a:p>
        </p:txBody>
      </p:sp>
      <p:sp>
        <p:nvSpPr>
          <p:cNvPr id="6" name="TextBox 5">
            <a:extLst>
              <a:ext uri="{FF2B5EF4-FFF2-40B4-BE49-F238E27FC236}">
                <a16:creationId xmlns:a16="http://schemas.microsoft.com/office/drawing/2014/main" xmlns="" id="{A47C2CD6-6B22-46DF-B918-165EA1D1F92D}"/>
              </a:ext>
            </a:extLst>
          </p:cNvPr>
          <p:cNvSpPr txBox="1"/>
          <p:nvPr/>
        </p:nvSpPr>
        <p:spPr>
          <a:xfrm>
            <a:off x="6096000" y="340822"/>
            <a:ext cx="6093229" cy="1231106"/>
          </a:xfrm>
          <a:prstGeom prst="rect">
            <a:avLst/>
          </a:prstGeom>
          <a:noFill/>
        </p:spPr>
        <p:txBody>
          <a:bodyPr wrap="square" rtlCol="0">
            <a:spAutoFit/>
          </a:bodyPr>
          <a:lstStyle/>
          <a:p>
            <a:pPr algn="ctr"/>
            <a:r>
              <a:rPr lang="en-US" sz="2800" dirty="0">
                <a:effectLst>
                  <a:outerShdw blurRad="38100" dist="38100" dir="2700000" algn="tl">
                    <a:srgbClr val="000000">
                      <a:alpha val="43137"/>
                    </a:srgbClr>
                  </a:outerShdw>
                </a:effectLst>
                <a:latin typeface="Sitka Subheading" panose="02000505000000020004" pitchFamily="2" charset="0"/>
              </a:rPr>
              <a:t>MOTORBIKE DEFECT CHECKER AND PREDICTOR</a:t>
            </a:r>
          </a:p>
          <a:p>
            <a:endParaRPr lang="en-US" dirty="0"/>
          </a:p>
        </p:txBody>
      </p:sp>
      <p:pic>
        <p:nvPicPr>
          <p:cNvPr id="5" name="Content Placeholder 4" descr="A picture containing application&#10;&#10;Description automatically generated">
            <a:extLst>
              <a:ext uri="{FF2B5EF4-FFF2-40B4-BE49-F238E27FC236}">
                <a16:creationId xmlns:a16="http://schemas.microsoft.com/office/drawing/2014/main" xmlns="" id="{AA4FBF00-6D9C-4089-97A5-03D3982E605C}"/>
              </a:ext>
            </a:extLst>
          </p:cNvPr>
          <p:cNvPicPr>
            <a:picLocks noChangeAspect="1"/>
          </p:cNvPicPr>
          <p:nvPr/>
        </p:nvPicPr>
        <p:blipFill>
          <a:blip r:embed="rId2"/>
          <a:stretch>
            <a:fillRect/>
          </a:stretch>
        </p:blipFill>
        <p:spPr>
          <a:xfrm>
            <a:off x="69272" y="6355225"/>
            <a:ext cx="2319251" cy="444585"/>
          </a:xfrm>
          <a:prstGeom prst="rect">
            <a:avLst/>
          </a:prstGeom>
        </p:spPr>
      </p:pic>
      <p:pic>
        <p:nvPicPr>
          <p:cNvPr id="8" name="Picture 7" descr="Icon&#10;&#10;Description automatically generated">
            <a:extLst>
              <a:ext uri="{FF2B5EF4-FFF2-40B4-BE49-F238E27FC236}">
                <a16:creationId xmlns:a16="http://schemas.microsoft.com/office/drawing/2014/main" xmlns="" id="{ADA1DE41-6F9C-43DC-ADD8-F528CC74A76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 b="378"/>
          <a:stretch/>
        </p:blipFill>
        <p:spPr>
          <a:xfrm>
            <a:off x="8744989" y="3520440"/>
            <a:ext cx="3211484" cy="3199375"/>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
        <p:nvSpPr>
          <p:cNvPr id="4" name="Rectangle 3">
            <a:extLst>
              <a:ext uri="{FF2B5EF4-FFF2-40B4-BE49-F238E27FC236}">
                <a16:creationId xmlns:a16="http://schemas.microsoft.com/office/drawing/2014/main" xmlns="" id="{9FFCFEB2-BF4F-4EA8-84C3-2AD1980EEDF1}"/>
              </a:ext>
            </a:extLst>
          </p:cNvPr>
          <p:cNvSpPr/>
          <p:nvPr/>
        </p:nvSpPr>
        <p:spPr>
          <a:xfrm>
            <a:off x="2780021" y="6488668"/>
            <a:ext cx="4819781" cy="369332"/>
          </a:xfrm>
          <a:prstGeom prst="rect">
            <a:avLst/>
          </a:prstGeom>
        </p:spPr>
        <p:txBody>
          <a:bodyPr wrap="none">
            <a:spAutoFit/>
          </a:bodyPr>
          <a:lstStyle/>
          <a:p>
            <a:r>
              <a:rPr lang="en-US" b="1" dirty="0"/>
              <a:t>IT20219598</a:t>
            </a:r>
            <a:r>
              <a:rPr lang="en-US" dirty="0"/>
              <a:t>   |   S.L.D.P Pramodya |   TMP-23-383</a:t>
            </a:r>
          </a:p>
        </p:txBody>
      </p:sp>
    </p:spTree>
    <p:extLst>
      <p:ext uri="{BB962C8B-B14F-4D97-AF65-F5344CB8AC3E}">
        <p14:creationId xmlns:p14="http://schemas.microsoft.com/office/powerpoint/2010/main" val="2611566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7C26BC-E705-4D0C-ACED-F87631404B6F}"/>
              </a:ext>
            </a:extLst>
          </p:cNvPr>
          <p:cNvSpPr>
            <a:spLocks noGrp="1"/>
          </p:cNvSpPr>
          <p:nvPr>
            <p:ph type="title"/>
          </p:nvPr>
        </p:nvSpPr>
        <p:spPr>
          <a:xfrm>
            <a:off x="444385" y="1459170"/>
            <a:ext cx="10515600" cy="1325563"/>
          </a:xfrm>
        </p:spPr>
        <p:txBody>
          <a:bodyPr>
            <a:normAutofit/>
          </a:bodyPr>
          <a:lstStyle/>
          <a:p>
            <a:r>
              <a:rPr lang="en-US" sz="5400" b="1" dirty="0">
                <a:solidFill>
                  <a:schemeClr val="accent5">
                    <a:lumMod val="75000"/>
                  </a:schemeClr>
                </a:solidFill>
                <a:latin typeface="Times New Roman" panose="02020603050405020304" pitchFamily="18" charset="0"/>
                <a:cs typeface="Times New Roman" panose="02020603050405020304" pitchFamily="18" charset="0"/>
              </a:rPr>
              <a:t>Research Methodology </a:t>
            </a:r>
            <a:endParaRPr lang="en-US" sz="5400" dirty="0"/>
          </a:p>
        </p:txBody>
      </p:sp>
      <p:sp>
        <p:nvSpPr>
          <p:cNvPr id="4" name="TextBox 3">
            <a:extLst>
              <a:ext uri="{FF2B5EF4-FFF2-40B4-BE49-F238E27FC236}">
                <a16:creationId xmlns:a16="http://schemas.microsoft.com/office/drawing/2014/main" xmlns="" id="{52D4AE1F-F681-4FEC-B226-21142E5D065F}"/>
              </a:ext>
            </a:extLst>
          </p:cNvPr>
          <p:cNvSpPr txBox="1"/>
          <p:nvPr/>
        </p:nvSpPr>
        <p:spPr>
          <a:xfrm>
            <a:off x="5760720" y="365760"/>
            <a:ext cx="6325985" cy="1231106"/>
          </a:xfrm>
          <a:prstGeom prst="rect">
            <a:avLst/>
          </a:prstGeom>
          <a:noFill/>
        </p:spPr>
        <p:txBody>
          <a:bodyPr wrap="square" rtlCol="0">
            <a:spAutoFit/>
          </a:bodyPr>
          <a:lstStyle/>
          <a:p>
            <a:pPr algn="ctr"/>
            <a:r>
              <a:rPr lang="en-US" sz="2800" dirty="0">
                <a:effectLst>
                  <a:outerShdw blurRad="38100" dist="38100" dir="2700000" algn="tl">
                    <a:srgbClr val="000000">
                      <a:alpha val="43137"/>
                    </a:srgbClr>
                  </a:outerShdw>
                </a:effectLst>
                <a:latin typeface="Sitka Subheading" panose="02000505000000020004" pitchFamily="2" charset="0"/>
              </a:rPr>
              <a:t>MOTORBIKE DEFECT CHECKER AND PREDICTOR</a:t>
            </a:r>
          </a:p>
          <a:p>
            <a:endParaRPr lang="en-US" dirty="0"/>
          </a:p>
        </p:txBody>
      </p:sp>
      <p:pic>
        <p:nvPicPr>
          <p:cNvPr id="6" name="Content Placeholder 4" descr="A picture containing application&#10;&#10;Description automatically generated">
            <a:extLst>
              <a:ext uri="{FF2B5EF4-FFF2-40B4-BE49-F238E27FC236}">
                <a16:creationId xmlns:a16="http://schemas.microsoft.com/office/drawing/2014/main" xmlns="" id="{4869FCBC-0622-415B-9814-B78446BF14A5}"/>
              </a:ext>
            </a:extLst>
          </p:cNvPr>
          <p:cNvPicPr>
            <a:picLocks noChangeAspect="1"/>
          </p:cNvPicPr>
          <p:nvPr/>
        </p:nvPicPr>
        <p:blipFill>
          <a:blip r:embed="rId2"/>
          <a:stretch>
            <a:fillRect/>
          </a:stretch>
        </p:blipFill>
        <p:spPr>
          <a:xfrm>
            <a:off x="69272" y="6355225"/>
            <a:ext cx="2319251" cy="444585"/>
          </a:xfrm>
          <a:prstGeom prst="rect">
            <a:avLst/>
          </a:prstGeom>
        </p:spPr>
      </p:pic>
      <p:sp>
        <p:nvSpPr>
          <p:cNvPr id="3" name="Rectangle 2">
            <a:extLst>
              <a:ext uri="{FF2B5EF4-FFF2-40B4-BE49-F238E27FC236}">
                <a16:creationId xmlns:a16="http://schemas.microsoft.com/office/drawing/2014/main" xmlns="" id="{D2F38D5C-E3E2-4467-A560-EF1659321C20}"/>
              </a:ext>
            </a:extLst>
          </p:cNvPr>
          <p:cNvSpPr/>
          <p:nvPr/>
        </p:nvSpPr>
        <p:spPr>
          <a:xfrm>
            <a:off x="1381644" y="2878850"/>
            <a:ext cx="9428712" cy="2893100"/>
          </a:xfrm>
          <a:prstGeom prst="rect">
            <a:avLst/>
          </a:prstGeom>
        </p:spPr>
        <p:txBody>
          <a:bodyPr wrap="square">
            <a:spAutoFit/>
          </a:bodyPr>
          <a:lstStyle/>
          <a:p>
            <a:pPr marL="285750" indent="-285750">
              <a:buFont typeface="Arial" panose="020B0604020202020204" pitchFamily="34" charset="0"/>
              <a:buChar char="•"/>
            </a:pPr>
            <a:r>
              <a:rPr lang="en-US" sz="2600" dirty="0"/>
              <a:t>Capture images of the original parts and altered versions.</a:t>
            </a:r>
          </a:p>
          <a:p>
            <a:pPr marL="285750" indent="-285750">
              <a:buFont typeface="Arial" panose="020B0604020202020204" pitchFamily="34" charset="0"/>
              <a:buChar char="•"/>
            </a:pPr>
            <a:r>
              <a:rPr lang="en-US" sz="2600" dirty="0"/>
              <a:t>Train the ML model using the data set</a:t>
            </a:r>
          </a:p>
          <a:p>
            <a:pPr marL="285750" indent="-285750">
              <a:buFont typeface="Arial" panose="020B0604020202020204" pitchFamily="34" charset="0"/>
              <a:buChar char="•"/>
            </a:pPr>
            <a:r>
              <a:rPr lang="en-US" sz="2600" dirty="0"/>
              <a:t>Compare the images captured with the images in our trained models.</a:t>
            </a:r>
          </a:p>
          <a:p>
            <a:pPr lvl="1"/>
            <a:r>
              <a:rPr lang="en-US" sz="2600" dirty="0"/>
              <a:t>Color pre-processing</a:t>
            </a:r>
          </a:p>
          <a:p>
            <a:pPr lvl="1"/>
            <a:r>
              <a:rPr lang="en-US" sz="2600" dirty="0"/>
              <a:t>Conversion to binary image</a:t>
            </a:r>
          </a:p>
          <a:p>
            <a:pPr marL="285750" indent="-285750">
              <a:buFont typeface="Arial" panose="020B0604020202020204" pitchFamily="34" charset="0"/>
              <a:buChar char="•"/>
            </a:pPr>
            <a:r>
              <a:rPr lang="en-US" sz="2600" dirty="0"/>
              <a:t>Provide an output regarding the alternation</a:t>
            </a:r>
          </a:p>
        </p:txBody>
      </p:sp>
      <p:pic>
        <p:nvPicPr>
          <p:cNvPr id="8" name="Picture 7">
            <a:extLst>
              <a:ext uri="{FF2B5EF4-FFF2-40B4-BE49-F238E27FC236}">
                <a16:creationId xmlns:a16="http://schemas.microsoft.com/office/drawing/2014/main" xmlns="" id="{5182E9C7-176A-4042-A269-62246853F9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0587" y="4124874"/>
            <a:ext cx="2796489" cy="2547912"/>
          </a:xfrm>
          <a:prstGeom prst="rect">
            <a:avLst/>
          </a:prstGeom>
        </p:spPr>
      </p:pic>
      <p:sp>
        <p:nvSpPr>
          <p:cNvPr id="9" name="Rectangle 8">
            <a:extLst>
              <a:ext uri="{FF2B5EF4-FFF2-40B4-BE49-F238E27FC236}">
                <a16:creationId xmlns:a16="http://schemas.microsoft.com/office/drawing/2014/main" xmlns="" id="{A9BAF43B-F89F-48F7-A674-6E0554F281B8}"/>
              </a:ext>
            </a:extLst>
          </p:cNvPr>
          <p:cNvSpPr/>
          <p:nvPr/>
        </p:nvSpPr>
        <p:spPr>
          <a:xfrm>
            <a:off x="3145781" y="6488120"/>
            <a:ext cx="4819781" cy="369332"/>
          </a:xfrm>
          <a:prstGeom prst="rect">
            <a:avLst/>
          </a:prstGeom>
        </p:spPr>
        <p:txBody>
          <a:bodyPr wrap="none">
            <a:spAutoFit/>
          </a:bodyPr>
          <a:lstStyle/>
          <a:p>
            <a:r>
              <a:rPr lang="en-US" b="1" dirty="0"/>
              <a:t>IT20219598</a:t>
            </a:r>
            <a:r>
              <a:rPr lang="en-US" dirty="0"/>
              <a:t>   |   S.L.D.P Pramodya |   TMP-23-383</a:t>
            </a:r>
          </a:p>
        </p:txBody>
      </p:sp>
    </p:spTree>
    <p:extLst>
      <p:ext uri="{BB962C8B-B14F-4D97-AF65-F5344CB8AC3E}">
        <p14:creationId xmlns:p14="http://schemas.microsoft.com/office/powerpoint/2010/main" val="3656831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7C26BC-E705-4D0C-ACED-F87631404B6F}"/>
              </a:ext>
            </a:extLst>
          </p:cNvPr>
          <p:cNvSpPr>
            <a:spLocks noGrp="1"/>
          </p:cNvSpPr>
          <p:nvPr>
            <p:ph type="title"/>
          </p:nvPr>
        </p:nvSpPr>
        <p:spPr>
          <a:xfrm>
            <a:off x="211975" y="1071253"/>
            <a:ext cx="10515600" cy="1325563"/>
          </a:xfrm>
        </p:spPr>
        <p:txBody>
          <a:bodyPr>
            <a:normAutofit/>
          </a:bodyPr>
          <a:lstStyle/>
          <a:p>
            <a:r>
              <a:rPr lang="en-US" sz="5200" b="1" dirty="0">
                <a:solidFill>
                  <a:schemeClr val="accent5">
                    <a:lumMod val="75000"/>
                  </a:schemeClr>
                </a:solidFill>
                <a:latin typeface="Times New Roman" panose="02020603050405020304" pitchFamily="18" charset="0"/>
                <a:cs typeface="Times New Roman" panose="02020603050405020304" pitchFamily="18" charset="0"/>
              </a:rPr>
              <a:t>Research Methodology </a:t>
            </a:r>
            <a:endParaRPr lang="en-US" sz="5200" dirty="0"/>
          </a:p>
        </p:txBody>
      </p:sp>
      <p:sp>
        <p:nvSpPr>
          <p:cNvPr id="4" name="TextBox 3">
            <a:extLst>
              <a:ext uri="{FF2B5EF4-FFF2-40B4-BE49-F238E27FC236}">
                <a16:creationId xmlns:a16="http://schemas.microsoft.com/office/drawing/2014/main" xmlns="" id="{52D4AE1F-F681-4FEC-B226-21142E5D065F}"/>
              </a:ext>
            </a:extLst>
          </p:cNvPr>
          <p:cNvSpPr txBox="1"/>
          <p:nvPr/>
        </p:nvSpPr>
        <p:spPr>
          <a:xfrm>
            <a:off x="5760720" y="365760"/>
            <a:ext cx="6325985" cy="1231106"/>
          </a:xfrm>
          <a:prstGeom prst="rect">
            <a:avLst/>
          </a:prstGeom>
          <a:noFill/>
        </p:spPr>
        <p:txBody>
          <a:bodyPr wrap="square" rtlCol="0">
            <a:spAutoFit/>
          </a:bodyPr>
          <a:lstStyle/>
          <a:p>
            <a:pPr algn="ctr"/>
            <a:r>
              <a:rPr lang="en-US" sz="2800" dirty="0">
                <a:effectLst>
                  <a:outerShdw blurRad="38100" dist="38100" dir="2700000" algn="tl">
                    <a:srgbClr val="000000">
                      <a:alpha val="43137"/>
                    </a:srgbClr>
                  </a:outerShdw>
                </a:effectLst>
                <a:latin typeface="Sitka Subheading" panose="02000505000000020004" pitchFamily="2" charset="0"/>
              </a:rPr>
              <a:t>MOTORBIKE DEFECT CHECKER AND PREDICTOR</a:t>
            </a:r>
          </a:p>
          <a:p>
            <a:endParaRPr lang="en-US" dirty="0"/>
          </a:p>
        </p:txBody>
      </p:sp>
      <p:pic>
        <p:nvPicPr>
          <p:cNvPr id="5" name="Picture 4">
            <a:extLst>
              <a:ext uri="{FF2B5EF4-FFF2-40B4-BE49-F238E27FC236}">
                <a16:creationId xmlns:a16="http://schemas.microsoft.com/office/drawing/2014/main" xmlns="" id="{3B8D7BD9-ABC4-4C33-8BF3-A9299032B117}"/>
              </a:ext>
            </a:extLst>
          </p:cNvPr>
          <p:cNvPicPr>
            <a:picLocks noChangeAspect="1"/>
          </p:cNvPicPr>
          <p:nvPr/>
        </p:nvPicPr>
        <p:blipFill>
          <a:blip r:embed="rId2"/>
          <a:stretch>
            <a:fillRect/>
          </a:stretch>
        </p:blipFill>
        <p:spPr>
          <a:xfrm>
            <a:off x="1895302" y="2512571"/>
            <a:ext cx="7597833" cy="3417249"/>
          </a:xfrm>
          <a:prstGeom prst="rect">
            <a:avLst/>
          </a:prstGeom>
        </p:spPr>
      </p:pic>
      <p:pic>
        <p:nvPicPr>
          <p:cNvPr id="6" name="Content Placeholder 4" descr="A picture containing application&#10;&#10;Description automatically generated">
            <a:extLst>
              <a:ext uri="{FF2B5EF4-FFF2-40B4-BE49-F238E27FC236}">
                <a16:creationId xmlns:a16="http://schemas.microsoft.com/office/drawing/2014/main" xmlns="" id="{4869FCBC-0622-415B-9814-B78446BF14A5}"/>
              </a:ext>
            </a:extLst>
          </p:cNvPr>
          <p:cNvPicPr>
            <a:picLocks noChangeAspect="1"/>
          </p:cNvPicPr>
          <p:nvPr/>
        </p:nvPicPr>
        <p:blipFill>
          <a:blip r:embed="rId3"/>
          <a:stretch>
            <a:fillRect/>
          </a:stretch>
        </p:blipFill>
        <p:spPr>
          <a:xfrm>
            <a:off x="69272" y="6355225"/>
            <a:ext cx="2319251" cy="444585"/>
          </a:xfrm>
          <a:prstGeom prst="rect">
            <a:avLst/>
          </a:prstGeom>
        </p:spPr>
      </p:pic>
      <p:sp>
        <p:nvSpPr>
          <p:cNvPr id="3" name="Rectangle 2">
            <a:extLst>
              <a:ext uri="{FF2B5EF4-FFF2-40B4-BE49-F238E27FC236}">
                <a16:creationId xmlns:a16="http://schemas.microsoft.com/office/drawing/2014/main" xmlns="" id="{8C09A041-A82A-4076-856C-2788B67064A7}"/>
              </a:ext>
            </a:extLst>
          </p:cNvPr>
          <p:cNvSpPr/>
          <p:nvPr/>
        </p:nvSpPr>
        <p:spPr>
          <a:xfrm>
            <a:off x="3442268" y="6488668"/>
            <a:ext cx="4819781" cy="369332"/>
          </a:xfrm>
          <a:prstGeom prst="rect">
            <a:avLst/>
          </a:prstGeom>
        </p:spPr>
        <p:txBody>
          <a:bodyPr wrap="none">
            <a:spAutoFit/>
          </a:bodyPr>
          <a:lstStyle/>
          <a:p>
            <a:r>
              <a:rPr lang="en-US" b="1" dirty="0"/>
              <a:t>IT20219598</a:t>
            </a:r>
            <a:r>
              <a:rPr lang="en-US" dirty="0"/>
              <a:t>   |   S.L.D.P Pramodya |   TMP-23-383</a:t>
            </a:r>
          </a:p>
        </p:txBody>
      </p:sp>
    </p:spTree>
    <p:extLst>
      <p:ext uri="{BB962C8B-B14F-4D97-AF65-F5344CB8AC3E}">
        <p14:creationId xmlns:p14="http://schemas.microsoft.com/office/powerpoint/2010/main" val="37779991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7C26BC-E705-4D0C-ACED-F87631404B6F}"/>
              </a:ext>
            </a:extLst>
          </p:cNvPr>
          <p:cNvSpPr>
            <a:spLocks noGrp="1"/>
          </p:cNvSpPr>
          <p:nvPr>
            <p:ph type="title"/>
          </p:nvPr>
        </p:nvSpPr>
        <p:spPr>
          <a:xfrm>
            <a:off x="220287" y="1081843"/>
            <a:ext cx="10515600" cy="1325563"/>
          </a:xfrm>
        </p:spPr>
        <p:txBody>
          <a:bodyPr>
            <a:normAutofit/>
          </a:bodyPr>
          <a:lstStyle/>
          <a:p>
            <a:r>
              <a:rPr lang="en-US" b="1" dirty="0">
                <a:solidFill>
                  <a:schemeClr val="accent5">
                    <a:lumMod val="75000"/>
                  </a:schemeClr>
                </a:solidFill>
                <a:latin typeface="Times New Roman" panose="02020603050405020304" pitchFamily="18" charset="0"/>
                <a:cs typeface="Times New Roman" panose="02020603050405020304" pitchFamily="18" charset="0"/>
              </a:rPr>
              <a:t>Component Architecture Diagram </a:t>
            </a:r>
            <a:endParaRPr lang="en-US" dirty="0"/>
          </a:p>
        </p:txBody>
      </p:sp>
      <p:sp>
        <p:nvSpPr>
          <p:cNvPr id="4" name="TextBox 3">
            <a:extLst>
              <a:ext uri="{FF2B5EF4-FFF2-40B4-BE49-F238E27FC236}">
                <a16:creationId xmlns:a16="http://schemas.microsoft.com/office/drawing/2014/main" xmlns="" id="{52D4AE1F-F681-4FEC-B226-21142E5D065F}"/>
              </a:ext>
            </a:extLst>
          </p:cNvPr>
          <p:cNvSpPr txBox="1"/>
          <p:nvPr/>
        </p:nvSpPr>
        <p:spPr>
          <a:xfrm>
            <a:off x="5955870" y="83127"/>
            <a:ext cx="6325985" cy="1231106"/>
          </a:xfrm>
          <a:prstGeom prst="rect">
            <a:avLst/>
          </a:prstGeom>
          <a:noFill/>
        </p:spPr>
        <p:txBody>
          <a:bodyPr wrap="square" rtlCol="0">
            <a:spAutoFit/>
          </a:bodyPr>
          <a:lstStyle/>
          <a:p>
            <a:pPr algn="ctr"/>
            <a:r>
              <a:rPr lang="en-US" sz="2800" dirty="0">
                <a:effectLst>
                  <a:outerShdw blurRad="38100" dist="38100" dir="2700000" algn="tl">
                    <a:srgbClr val="000000">
                      <a:alpha val="43137"/>
                    </a:srgbClr>
                  </a:outerShdw>
                </a:effectLst>
                <a:latin typeface="Sitka Subheading" panose="02000505000000020004" pitchFamily="2" charset="0"/>
              </a:rPr>
              <a:t>MOTORBIKE DEFECT CHECKER AND PREDICTOR</a:t>
            </a:r>
          </a:p>
          <a:p>
            <a:endParaRPr lang="en-US" dirty="0"/>
          </a:p>
        </p:txBody>
      </p:sp>
      <p:pic>
        <p:nvPicPr>
          <p:cNvPr id="6" name="Content Placeholder 4" descr="A picture containing application&#10;&#10;Description automatically generated">
            <a:extLst>
              <a:ext uri="{FF2B5EF4-FFF2-40B4-BE49-F238E27FC236}">
                <a16:creationId xmlns:a16="http://schemas.microsoft.com/office/drawing/2014/main" xmlns="" id="{4869FCBC-0622-415B-9814-B78446BF14A5}"/>
              </a:ext>
            </a:extLst>
          </p:cNvPr>
          <p:cNvPicPr>
            <a:picLocks noChangeAspect="1"/>
          </p:cNvPicPr>
          <p:nvPr/>
        </p:nvPicPr>
        <p:blipFill>
          <a:blip r:embed="rId2"/>
          <a:stretch>
            <a:fillRect/>
          </a:stretch>
        </p:blipFill>
        <p:spPr>
          <a:xfrm>
            <a:off x="69272" y="6355225"/>
            <a:ext cx="2319251" cy="444585"/>
          </a:xfrm>
          <a:prstGeom prst="rect">
            <a:avLst/>
          </a:prstGeom>
        </p:spPr>
      </p:pic>
      <p:sp>
        <p:nvSpPr>
          <p:cNvPr id="3" name="Rectangle 2">
            <a:extLst>
              <a:ext uri="{FF2B5EF4-FFF2-40B4-BE49-F238E27FC236}">
                <a16:creationId xmlns:a16="http://schemas.microsoft.com/office/drawing/2014/main" xmlns="" id="{8C09A041-A82A-4076-856C-2788B67064A7}"/>
              </a:ext>
            </a:extLst>
          </p:cNvPr>
          <p:cNvSpPr/>
          <p:nvPr/>
        </p:nvSpPr>
        <p:spPr>
          <a:xfrm>
            <a:off x="3442268" y="6488668"/>
            <a:ext cx="4819781" cy="369332"/>
          </a:xfrm>
          <a:prstGeom prst="rect">
            <a:avLst/>
          </a:prstGeom>
        </p:spPr>
        <p:txBody>
          <a:bodyPr wrap="none">
            <a:spAutoFit/>
          </a:bodyPr>
          <a:lstStyle/>
          <a:p>
            <a:r>
              <a:rPr lang="en-US" b="1" dirty="0"/>
              <a:t>IT20219598</a:t>
            </a:r>
            <a:r>
              <a:rPr lang="en-US" dirty="0"/>
              <a:t>   |   S.L.D.P Pramodya |   TMP-23-383</a:t>
            </a:r>
          </a:p>
        </p:txBody>
      </p:sp>
      <p:pic>
        <p:nvPicPr>
          <p:cNvPr id="8" name="Picture 7">
            <a:extLst>
              <a:ext uri="{FF2B5EF4-FFF2-40B4-BE49-F238E27FC236}">
                <a16:creationId xmlns:a16="http://schemas.microsoft.com/office/drawing/2014/main" xmlns="" id="{57EE8A5D-A06C-4799-883C-44BA972B1C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328" y="2409964"/>
            <a:ext cx="10079659" cy="4081262"/>
          </a:xfrm>
          <a:prstGeom prst="rect">
            <a:avLst/>
          </a:prstGeom>
        </p:spPr>
      </p:pic>
    </p:spTree>
    <p:extLst>
      <p:ext uri="{BB962C8B-B14F-4D97-AF65-F5344CB8AC3E}">
        <p14:creationId xmlns:p14="http://schemas.microsoft.com/office/powerpoint/2010/main" val="3445627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52D4AE1F-F681-4FEC-B226-21142E5D065F}"/>
              </a:ext>
            </a:extLst>
          </p:cNvPr>
          <p:cNvSpPr txBox="1"/>
          <p:nvPr/>
        </p:nvSpPr>
        <p:spPr>
          <a:xfrm>
            <a:off x="5760720" y="365760"/>
            <a:ext cx="6325985" cy="1231106"/>
          </a:xfrm>
          <a:prstGeom prst="rect">
            <a:avLst/>
          </a:prstGeom>
          <a:noFill/>
        </p:spPr>
        <p:txBody>
          <a:bodyPr wrap="square" rtlCol="0">
            <a:spAutoFit/>
          </a:bodyPr>
          <a:lstStyle/>
          <a:p>
            <a:pPr algn="ctr"/>
            <a:r>
              <a:rPr lang="en-US" sz="2800" dirty="0">
                <a:effectLst>
                  <a:outerShdw blurRad="38100" dist="38100" dir="2700000" algn="tl">
                    <a:srgbClr val="000000">
                      <a:alpha val="43137"/>
                    </a:srgbClr>
                  </a:outerShdw>
                </a:effectLst>
                <a:latin typeface="Sitka Subheading" panose="02000505000000020004" pitchFamily="2" charset="0"/>
              </a:rPr>
              <a:t>MOTORBIKE DEFECT CHECKER AND PREDICTOR</a:t>
            </a:r>
          </a:p>
          <a:p>
            <a:endParaRPr lang="en-US" dirty="0"/>
          </a:p>
        </p:txBody>
      </p:sp>
      <p:pic>
        <p:nvPicPr>
          <p:cNvPr id="6" name="Content Placeholder 4" descr="A picture containing application&#10;&#10;Description automatically generated">
            <a:extLst>
              <a:ext uri="{FF2B5EF4-FFF2-40B4-BE49-F238E27FC236}">
                <a16:creationId xmlns:a16="http://schemas.microsoft.com/office/drawing/2014/main" xmlns="" id="{B9691C46-0736-465D-8971-477E9DB82853}"/>
              </a:ext>
            </a:extLst>
          </p:cNvPr>
          <p:cNvPicPr>
            <a:picLocks noChangeAspect="1"/>
          </p:cNvPicPr>
          <p:nvPr/>
        </p:nvPicPr>
        <p:blipFill>
          <a:blip r:embed="rId2"/>
          <a:stretch>
            <a:fillRect/>
          </a:stretch>
        </p:blipFill>
        <p:spPr>
          <a:xfrm>
            <a:off x="69272" y="6355225"/>
            <a:ext cx="2319251" cy="444585"/>
          </a:xfrm>
          <a:prstGeom prst="rect">
            <a:avLst/>
          </a:prstGeom>
        </p:spPr>
      </p:pic>
      <p:sp>
        <p:nvSpPr>
          <p:cNvPr id="3" name="Arrow: Pentagon 2">
            <a:extLst>
              <a:ext uri="{FF2B5EF4-FFF2-40B4-BE49-F238E27FC236}">
                <a16:creationId xmlns:a16="http://schemas.microsoft.com/office/drawing/2014/main" xmlns="" id="{96C05C98-DDA8-46A0-8B16-5B6D44373D5E}"/>
              </a:ext>
            </a:extLst>
          </p:cNvPr>
          <p:cNvSpPr/>
          <p:nvPr/>
        </p:nvSpPr>
        <p:spPr>
          <a:xfrm>
            <a:off x="440574" y="510306"/>
            <a:ext cx="3250277" cy="251044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xmlns="" id="{CDBA6D14-A824-4F33-AB3E-5D175EB413BA}"/>
              </a:ext>
            </a:extLst>
          </p:cNvPr>
          <p:cNvSpPr txBox="1"/>
          <p:nvPr/>
        </p:nvSpPr>
        <p:spPr>
          <a:xfrm>
            <a:off x="548640" y="1257695"/>
            <a:ext cx="2784764" cy="1015663"/>
          </a:xfrm>
          <a:prstGeom prst="rect">
            <a:avLst/>
          </a:prstGeom>
          <a:noFill/>
        </p:spPr>
        <p:txBody>
          <a:bodyPr wrap="square" rtlCol="0">
            <a:spAutoFit/>
          </a:bodyPr>
          <a:lstStyle/>
          <a:p>
            <a:r>
              <a:rPr lang="en-GB" sz="3000" b="1" dirty="0">
                <a:solidFill>
                  <a:schemeClr val="bg1"/>
                </a:solidFill>
              </a:rPr>
              <a:t>Completion</a:t>
            </a:r>
            <a:r>
              <a:rPr lang="en-US" sz="3000" b="1" dirty="0">
                <a:solidFill>
                  <a:schemeClr val="bg1"/>
                </a:solidFill>
              </a:rPr>
              <a:t> of the System</a:t>
            </a:r>
            <a:endParaRPr lang="en-US" sz="3000" dirty="0">
              <a:solidFill>
                <a:schemeClr val="bg1"/>
              </a:solidFill>
            </a:endParaRPr>
          </a:p>
        </p:txBody>
      </p:sp>
      <p:graphicFrame>
        <p:nvGraphicFramePr>
          <p:cNvPr id="8" name="Table 8">
            <a:extLst>
              <a:ext uri="{FF2B5EF4-FFF2-40B4-BE49-F238E27FC236}">
                <a16:creationId xmlns:a16="http://schemas.microsoft.com/office/drawing/2014/main" xmlns="" id="{951D7765-E025-49B1-AB3E-1B5EFA940B7E}"/>
              </a:ext>
            </a:extLst>
          </p:cNvPr>
          <p:cNvGraphicFramePr>
            <a:graphicFrameLocks noGrp="1"/>
          </p:cNvGraphicFramePr>
          <p:nvPr>
            <p:extLst>
              <p:ext uri="{D42A27DB-BD31-4B8C-83A1-F6EECF244321}">
                <p14:modId xmlns:p14="http://schemas.microsoft.com/office/powerpoint/2010/main" val="1644074850"/>
              </p:ext>
            </p:extLst>
          </p:nvPr>
        </p:nvGraphicFramePr>
        <p:xfrm>
          <a:off x="4405744" y="2643447"/>
          <a:ext cx="7029796" cy="3225336"/>
        </p:xfrm>
        <a:graphic>
          <a:graphicData uri="http://schemas.openxmlformats.org/drawingml/2006/table">
            <a:tbl>
              <a:tblPr firstRow="1" bandRow="1">
                <a:tableStyleId>{5C22544A-7EE6-4342-B048-85BDC9FD1C3A}</a:tableStyleId>
              </a:tblPr>
              <a:tblGrid>
                <a:gridCol w="3514898">
                  <a:extLst>
                    <a:ext uri="{9D8B030D-6E8A-4147-A177-3AD203B41FA5}">
                      <a16:colId xmlns:a16="http://schemas.microsoft.com/office/drawing/2014/main" xmlns="" val="2677227409"/>
                    </a:ext>
                  </a:extLst>
                </a:gridCol>
                <a:gridCol w="3514898">
                  <a:extLst>
                    <a:ext uri="{9D8B030D-6E8A-4147-A177-3AD203B41FA5}">
                      <a16:colId xmlns:a16="http://schemas.microsoft.com/office/drawing/2014/main" xmlns="" val="2761032087"/>
                    </a:ext>
                  </a:extLst>
                </a:gridCol>
              </a:tblGrid>
              <a:tr h="806334">
                <a:tc>
                  <a:txBody>
                    <a:bodyPr/>
                    <a:lstStyle/>
                    <a:p>
                      <a:r>
                        <a:rPr lang="en-US" sz="2800" dirty="0"/>
                        <a:t>Component </a:t>
                      </a:r>
                    </a:p>
                  </a:txBody>
                  <a:tcPr/>
                </a:tc>
                <a:tc>
                  <a:txBody>
                    <a:bodyPr/>
                    <a:lstStyle/>
                    <a:p>
                      <a:r>
                        <a:rPr lang="en-US" sz="2800" dirty="0"/>
                        <a:t>Status of Completion </a:t>
                      </a:r>
                    </a:p>
                  </a:txBody>
                  <a:tcPr/>
                </a:tc>
                <a:extLst>
                  <a:ext uri="{0D108BD9-81ED-4DB2-BD59-A6C34878D82A}">
                    <a16:rowId xmlns:a16="http://schemas.microsoft.com/office/drawing/2014/main" xmlns="" val="817923331"/>
                  </a:ext>
                </a:extLst>
              </a:tr>
              <a:tr h="8063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cap="none" spc="0" dirty="0">
                          <a:solidFill>
                            <a:schemeClr val="tx1"/>
                          </a:solidFill>
                        </a:rPr>
                        <a:t>Object Recognition Models</a:t>
                      </a:r>
                    </a:p>
                    <a:p>
                      <a:endParaRPr lang="en-US" dirty="0"/>
                    </a:p>
                  </a:txBody>
                  <a:tcPr/>
                </a:tc>
                <a:tc>
                  <a:txBody>
                    <a:bodyPr/>
                    <a:lstStyle/>
                    <a:p>
                      <a:r>
                        <a:rPr lang="en-US" dirty="0"/>
                        <a:t>Completed</a:t>
                      </a:r>
                    </a:p>
                  </a:txBody>
                  <a:tcPr/>
                </a:tc>
                <a:extLst>
                  <a:ext uri="{0D108BD9-81ED-4DB2-BD59-A6C34878D82A}">
                    <a16:rowId xmlns:a16="http://schemas.microsoft.com/office/drawing/2014/main" xmlns="" val="2530348574"/>
                  </a:ext>
                </a:extLst>
              </a:tr>
              <a:tr h="806334">
                <a:tc>
                  <a:txBody>
                    <a:bodyPr/>
                    <a:lstStyle/>
                    <a:p>
                      <a:r>
                        <a:rPr lang="en-US" dirty="0"/>
                        <a:t>Front end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Completed</a:t>
                      </a:r>
                    </a:p>
                    <a:p>
                      <a:endParaRPr lang="en-US" dirty="0"/>
                    </a:p>
                  </a:txBody>
                  <a:tcPr/>
                </a:tc>
                <a:extLst>
                  <a:ext uri="{0D108BD9-81ED-4DB2-BD59-A6C34878D82A}">
                    <a16:rowId xmlns:a16="http://schemas.microsoft.com/office/drawing/2014/main" xmlns="" val="1676046357"/>
                  </a:ext>
                </a:extLst>
              </a:tr>
              <a:tr h="8063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cap="none" spc="0" dirty="0">
                          <a:solidFill>
                            <a:schemeClr val="tx1"/>
                          </a:solidFill>
                        </a:rPr>
                        <a:t>Back end</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Completed</a:t>
                      </a:r>
                    </a:p>
                    <a:p>
                      <a:endParaRPr lang="en-US" dirty="0"/>
                    </a:p>
                  </a:txBody>
                  <a:tcPr/>
                </a:tc>
                <a:extLst>
                  <a:ext uri="{0D108BD9-81ED-4DB2-BD59-A6C34878D82A}">
                    <a16:rowId xmlns:a16="http://schemas.microsoft.com/office/drawing/2014/main" xmlns="" val="457639268"/>
                  </a:ext>
                </a:extLst>
              </a:tr>
            </a:tbl>
          </a:graphicData>
        </a:graphic>
      </p:graphicFrame>
      <p:sp>
        <p:nvSpPr>
          <p:cNvPr id="10" name="Rectangle 9">
            <a:extLst>
              <a:ext uri="{FF2B5EF4-FFF2-40B4-BE49-F238E27FC236}">
                <a16:creationId xmlns:a16="http://schemas.microsoft.com/office/drawing/2014/main" xmlns="" id="{095B3506-90B7-4C3F-A7D6-A30A1036DA8A}"/>
              </a:ext>
            </a:extLst>
          </p:cNvPr>
          <p:cNvSpPr/>
          <p:nvPr/>
        </p:nvSpPr>
        <p:spPr>
          <a:xfrm>
            <a:off x="3686109" y="6492603"/>
            <a:ext cx="4819781" cy="369332"/>
          </a:xfrm>
          <a:prstGeom prst="rect">
            <a:avLst/>
          </a:prstGeom>
        </p:spPr>
        <p:txBody>
          <a:bodyPr wrap="none">
            <a:spAutoFit/>
          </a:bodyPr>
          <a:lstStyle/>
          <a:p>
            <a:r>
              <a:rPr lang="en-US" b="1" dirty="0"/>
              <a:t>IT20219598</a:t>
            </a:r>
            <a:r>
              <a:rPr lang="en-US" dirty="0"/>
              <a:t>   |   S.L.D.P Pramodya |   TMP-23-383</a:t>
            </a:r>
          </a:p>
        </p:txBody>
      </p:sp>
      <p:pic>
        <p:nvPicPr>
          <p:cNvPr id="14" name="Picture 13">
            <a:extLst>
              <a:ext uri="{FF2B5EF4-FFF2-40B4-BE49-F238E27FC236}">
                <a16:creationId xmlns:a16="http://schemas.microsoft.com/office/drawing/2014/main" xmlns="" id="{545DD29E-E0D0-4978-B446-6F246918D9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7035">
            <a:off x="396394" y="3880967"/>
            <a:ext cx="2152903" cy="2482998"/>
          </a:xfrm>
          <a:prstGeom prst="rect">
            <a:avLst/>
          </a:prstGeom>
        </p:spPr>
      </p:pic>
    </p:spTree>
    <p:extLst>
      <p:ext uri="{BB962C8B-B14F-4D97-AF65-F5344CB8AC3E}">
        <p14:creationId xmlns:p14="http://schemas.microsoft.com/office/powerpoint/2010/main" val="15694888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7C26BC-E705-4D0C-ACED-F87631404B6F}"/>
              </a:ext>
            </a:extLst>
          </p:cNvPr>
          <p:cNvSpPr>
            <a:spLocks noGrp="1"/>
          </p:cNvSpPr>
          <p:nvPr>
            <p:ph type="title"/>
          </p:nvPr>
        </p:nvSpPr>
        <p:spPr>
          <a:xfrm>
            <a:off x="1441365" y="2799714"/>
            <a:ext cx="10515600" cy="1325563"/>
          </a:xfrm>
        </p:spPr>
        <p:txBody>
          <a:bodyPr>
            <a:normAutofit/>
          </a:bodyPr>
          <a:lstStyle/>
          <a:p>
            <a:r>
              <a:rPr lang="en-US" sz="6600" b="1" dirty="0">
                <a:solidFill>
                  <a:schemeClr val="accent5">
                    <a:lumMod val="75000"/>
                  </a:schemeClr>
                </a:solidFill>
                <a:latin typeface="Times New Roman" panose="02020603050405020304" pitchFamily="18" charset="0"/>
                <a:cs typeface="Times New Roman" panose="02020603050405020304" pitchFamily="18" charset="0"/>
              </a:rPr>
              <a:t>Progress up to now</a:t>
            </a:r>
            <a:endParaRPr lang="en-US" sz="6600" dirty="0"/>
          </a:p>
        </p:txBody>
      </p:sp>
      <p:sp>
        <p:nvSpPr>
          <p:cNvPr id="4" name="TextBox 3">
            <a:extLst>
              <a:ext uri="{FF2B5EF4-FFF2-40B4-BE49-F238E27FC236}">
                <a16:creationId xmlns:a16="http://schemas.microsoft.com/office/drawing/2014/main" xmlns="" id="{52D4AE1F-F681-4FEC-B226-21142E5D065F}"/>
              </a:ext>
            </a:extLst>
          </p:cNvPr>
          <p:cNvSpPr txBox="1"/>
          <p:nvPr/>
        </p:nvSpPr>
        <p:spPr>
          <a:xfrm>
            <a:off x="5760720" y="365760"/>
            <a:ext cx="6325985" cy="1231106"/>
          </a:xfrm>
          <a:prstGeom prst="rect">
            <a:avLst/>
          </a:prstGeom>
          <a:noFill/>
        </p:spPr>
        <p:txBody>
          <a:bodyPr wrap="square" rtlCol="0">
            <a:spAutoFit/>
          </a:bodyPr>
          <a:lstStyle/>
          <a:p>
            <a:pPr algn="ctr"/>
            <a:r>
              <a:rPr lang="en-US" sz="2800" dirty="0">
                <a:effectLst>
                  <a:outerShdw blurRad="38100" dist="38100" dir="2700000" algn="tl">
                    <a:srgbClr val="000000">
                      <a:alpha val="43137"/>
                    </a:srgbClr>
                  </a:outerShdw>
                </a:effectLst>
                <a:latin typeface="Sitka Subheading" panose="02000505000000020004" pitchFamily="2" charset="0"/>
              </a:rPr>
              <a:t>MOTORBIKE DEFECT CHECKER AND PREDICTOR</a:t>
            </a:r>
          </a:p>
          <a:p>
            <a:endParaRPr lang="en-US" dirty="0"/>
          </a:p>
        </p:txBody>
      </p:sp>
      <p:pic>
        <p:nvPicPr>
          <p:cNvPr id="6" name="Content Placeholder 4" descr="A picture containing application&#10;&#10;Description automatically generated">
            <a:extLst>
              <a:ext uri="{FF2B5EF4-FFF2-40B4-BE49-F238E27FC236}">
                <a16:creationId xmlns:a16="http://schemas.microsoft.com/office/drawing/2014/main" xmlns="" id="{B9691C46-0736-465D-8971-477E9DB82853}"/>
              </a:ext>
            </a:extLst>
          </p:cNvPr>
          <p:cNvPicPr>
            <a:picLocks noChangeAspect="1"/>
          </p:cNvPicPr>
          <p:nvPr/>
        </p:nvPicPr>
        <p:blipFill>
          <a:blip r:embed="rId2"/>
          <a:stretch>
            <a:fillRect/>
          </a:stretch>
        </p:blipFill>
        <p:spPr>
          <a:xfrm>
            <a:off x="69272" y="6355225"/>
            <a:ext cx="2319251" cy="444585"/>
          </a:xfrm>
          <a:prstGeom prst="rect">
            <a:avLst/>
          </a:prstGeom>
        </p:spPr>
      </p:pic>
      <p:sp>
        <p:nvSpPr>
          <p:cNvPr id="7" name="TextBox 6">
            <a:extLst>
              <a:ext uri="{FF2B5EF4-FFF2-40B4-BE49-F238E27FC236}">
                <a16:creationId xmlns:a16="http://schemas.microsoft.com/office/drawing/2014/main" xmlns="" id="{CDBA6D14-A824-4F33-AB3E-5D175EB413BA}"/>
              </a:ext>
            </a:extLst>
          </p:cNvPr>
          <p:cNvSpPr txBox="1"/>
          <p:nvPr/>
        </p:nvSpPr>
        <p:spPr>
          <a:xfrm>
            <a:off x="798023" y="3837251"/>
            <a:ext cx="2219498" cy="954107"/>
          </a:xfrm>
          <a:prstGeom prst="rect">
            <a:avLst/>
          </a:prstGeom>
          <a:noFill/>
        </p:spPr>
        <p:txBody>
          <a:bodyPr wrap="square" rtlCol="0">
            <a:spAutoFit/>
          </a:bodyPr>
          <a:lstStyle/>
          <a:p>
            <a:r>
              <a:rPr lang="en-GB" sz="2800" b="1" dirty="0">
                <a:solidFill>
                  <a:srgbClr val="FFFFFF"/>
                </a:solidFill>
              </a:rPr>
              <a:t>Completion</a:t>
            </a:r>
            <a:r>
              <a:rPr lang="en-US" sz="2800" b="1" dirty="0">
                <a:solidFill>
                  <a:srgbClr val="FFFFFF"/>
                </a:solidFill>
              </a:rPr>
              <a:t> of the System</a:t>
            </a:r>
            <a:endParaRPr lang="en-US" sz="2800" dirty="0"/>
          </a:p>
        </p:txBody>
      </p:sp>
      <p:sp>
        <p:nvSpPr>
          <p:cNvPr id="5" name="Rectangle 4">
            <a:extLst>
              <a:ext uri="{FF2B5EF4-FFF2-40B4-BE49-F238E27FC236}">
                <a16:creationId xmlns:a16="http://schemas.microsoft.com/office/drawing/2014/main" xmlns="" id="{48FE1D11-5E9B-4478-B815-1CF6012A8A10}"/>
              </a:ext>
            </a:extLst>
          </p:cNvPr>
          <p:cNvSpPr/>
          <p:nvPr/>
        </p:nvSpPr>
        <p:spPr>
          <a:xfrm>
            <a:off x="3686109" y="6488668"/>
            <a:ext cx="4819781" cy="369332"/>
          </a:xfrm>
          <a:prstGeom prst="rect">
            <a:avLst/>
          </a:prstGeom>
        </p:spPr>
        <p:txBody>
          <a:bodyPr wrap="none">
            <a:spAutoFit/>
          </a:bodyPr>
          <a:lstStyle/>
          <a:p>
            <a:r>
              <a:rPr lang="en-US" b="1" dirty="0"/>
              <a:t>IT20219598</a:t>
            </a:r>
            <a:r>
              <a:rPr lang="en-US" dirty="0"/>
              <a:t>   |   S.L.D.P Pramodya |   TMP-23-383</a:t>
            </a:r>
          </a:p>
        </p:txBody>
      </p:sp>
      <p:pic>
        <p:nvPicPr>
          <p:cNvPr id="10" name="Picture 9">
            <a:extLst>
              <a:ext uri="{FF2B5EF4-FFF2-40B4-BE49-F238E27FC236}">
                <a16:creationId xmlns:a16="http://schemas.microsoft.com/office/drawing/2014/main" xmlns="" id="{D644CEBC-E116-4C51-8AC3-0D5B4B0911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251" y="3902482"/>
            <a:ext cx="3179618" cy="2673474"/>
          </a:xfrm>
          <a:prstGeom prst="rect">
            <a:avLst/>
          </a:prstGeom>
        </p:spPr>
      </p:pic>
      <p:grpSp>
        <p:nvGrpSpPr>
          <p:cNvPr id="11" name="Group 10">
            <a:extLst>
              <a:ext uri="{FF2B5EF4-FFF2-40B4-BE49-F238E27FC236}">
                <a16:creationId xmlns:a16="http://schemas.microsoft.com/office/drawing/2014/main" xmlns="" id="{3FC9EA4C-32F0-4D16-8159-E430394F1CF8}"/>
              </a:ext>
            </a:extLst>
          </p:cNvPr>
          <p:cNvGrpSpPr/>
          <p:nvPr/>
        </p:nvGrpSpPr>
        <p:grpSpPr>
          <a:xfrm flipV="1">
            <a:off x="-81736" y="9135"/>
            <a:ext cx="2470259" cy="2388108"/>
            <a:chOff x="-214779" y="3818987"/>
            <a:chExt cx="3158686" cy="3053641"/>
          </a:xfrm>
        </p:grpSpPr>
        <p:grpSp>
          <p:nvGrpSpPr>
            <p:cNvPr id="12" name="Group 11">
              <a:extLst>
                <a:ext uri="{FF2B5EF4-FFF2-40B4-BE49-F238E27FC236}">
                  <a16:creationId xmlns:a16="http://schemas.microsoft.com/office/drawing/2014/main" xmlns="" id="{BBFD510A-C5A5-4A5A-84A8-C0B5E6395769}"/>
                </a:ext>
              </a:extLst>
            </p:cNvPr>
            <p:cNvGrpSpPr/>
            <p:nvPr/>
          </p:nvGrpSpPr>
          <p:grpSpPr>
            <a:xfrm rot="1587316">
              <a:off x="909065" y="3818987"/>
              <a:ext cx="1555538" cy="2302642"/>
              <a:chOff x="6477000" y="3016250"/>
              <a:chExt cx="1328738" cy="1966913"/>
            </a:xfrm>
          </p:grpSpPr>
          <p:sp>
            <p:nvSpPr>
              <p:cNvPr id="17" name="Freeform 21">
                <a:extLst>
                  <a:ext uri="{FF2B5EF4-FFF2-40B4-BE49-F238E27FC236}">
                    <a16:creationId xmlns:a16="http://schemas.microsoft.com/office/drawing/2014/main" xmlns="" id="{564F891F-FF51-4932-BF57-300AE33B717E}"/>
                  </a:ext>
                </a:extLst>
              </p:cNvPr>
              <p:cNvSpPr>
                <a:spLocks/>
              </p:cNvSpPr>
              <p:nvPr/>
            </p:nvSpPr>
            <p:spPr bwMode="auto">
              <a:xfrm>
                <a:off x="6477000" y="3162300"/>
                <a:ext cx="1328738" cy="1820863"/>
              </a:xfrm>
              <a:custGeom>
                <a:avLst/>
                <a:gdLst>
                  <a:gd name="T0" fmla="*/ 353 w 353"/>
                  <a:gd name="T1" fmla="*/ 461 h 485"/>
                  <a:gd name="T2" fmla="*/ 329 w 353"/>
                  <a:gd name="T3" fmla="*/ 485 h 485"/>
                  <a:gd name="T4" fmla="*/ 24 w 353"/>
                  <a:gd name="T5" fmla="*/ 485 h 485"/>
                  <a:gd name="T6" fmla="*/ 0 w 353"/>
                  <a:gd name="T7" fmla="*/ 461 h 485"/>
                  <a:gd name="T8" fmla="*/ 0 w 353"/>
                  <a:gd name="T9" fmla="*/ 24 h 485"/>
                  <a:gd name="T10" fmla="*/ 24 w 353"/>
                  <a:gd name="T11" fmla="*/ 0 h 485"/>
                  <a:gd name="T12" fmla="*/ 329 w 353"/>
                  <a:gd name="T13" fmla="*/ 0 h 485"/>
                  <a:gd name="T14" fmla="*/ 353 w 353"/>
                  <a:gd name="T15" fmla="*/ 24 h 485"/>
                  <a:gd name="T16" fmla="*/ 353 w 353"/>
                  <a:gd name="T17" fmla="*/ 461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3" h="485">
                    <a:moveTo>
                      <a:pt x="353" y="461"/>
                    </a:moveTo>
                    <a:cubicBezTo>
                      <a:pt x="353" y="475"/>
                      <a:pt x="343" y="485"/>
                      <a:pt x="329" y="485"/>
                    </a:cubicBezTo>
                    <a:cubicBezTo>
                      <a:pt x="24" y="485"/>
                      <a:pt x="24" y="485"/>
                      <a:pt x="24" y="485"/>
                    </a:cubicBezTo>
                    <a:cubicBezTo>
                      <a:pt x="11" y="485"/>
                      <a:pt x="0" y="475"/>
                      <a:pt x="0" y="461"/>
                    </a:cubicBezTo>
                    <a:cubicBezTo>
                      <a:pt x="0" y="24"/>
                      <a:pt x="0" y="24"/>
                      <a:pt x="0" y="24"/>
                    </a:cubicBezTo>
                    <a:cubicBezTo>
                      <a:pt x="0" y="11"/>
                      <a:pt x="11" y="0"/>
                      <a:pt x="24" y="0"/>
                    </a:cubicBezTo>
                    <a:cubicBezTo>
                      <a:pt x="329" y="0"/>
                      <a:pt x="329" y="0"/>
                      <a:pt x="329" y="0"/>
                    </a:cubicBezTo>
                    <a:cubicBezTo>
                      <a:pt x="343" y="0"/>
                      <a:pt x="353" y="11"/>
                      <a:pt x="353" y="24"/>
                    </a:cubicBezTo>
                    <a:lnTo>
                      <a:pt x="353" y="461"/>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22">
                <a:extLst>
                  <a:ext uri="{FF2B5EF4-FFF2-40B4-BE49-F238E27FC236}">
                    <a16:creationId xmlns:a16="http://schemas.microsoft.com/office/drawing/2014/main" xmlns="" id="{1073C461-7198-493E-995F-03467B4E6069}"/>
                  </a:ext>
                </a:extLst>
              </p:cNvPr>
              <p:cNvSpPr>
                <a:spLocks noChangeArrowheads="1"/>
              </p:cNvSpPr>
              <p:nvPr/>
            </p:nvSpPr>
            <p:spPr bwMode="auto">
              <a:xfrm>
                <a:off x="6597650" y="3302000"/>
                <a:ext cx="1087438" cy="1504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3">
                <a:extLst>
                  <a:ext uri="{FF2B5EF4-FFF2-40B4-BE49-F238E27FC236}">
                    <a16:creationId xmlns:a16="http://schemas.microsoft.com/office/drawing/2014/main" xmlns="" id="{5C85B9CC-61B7-463B-87CD-3315B85B725D}"/>
                  </a:ext>
                </a:extLst>
              </p:cNvPr>
              <p:cNvSpPr>
                <a:spLocks/>
              </p:cNvSpPr>
              <p:nvPr/>
            </p:nvSpPr>
            <p:spPr bwMode="auto">
              <a:xfrm>
                <a:off x="6591300" y="3294062"/>
                <a:ext cx="1101725" cy="1520825"/>
              </a:xfrm>
              <a:custGeom>
                <a:avLst/>
                <a:gdLst>
                  <a:gd name="T0" fmla="*/ 689 w 694"/>
                  <a:gd name="T1" fmla="*/ 953 h 958"/>
                  <a:gd name="T2" fmla="*/ 689 w 694"/>
                  <a:gd name="T3" fmla="*/ 948 h 958"/>
                  <a:gd name="T4" fmla="*/ 9 w 694"/>
                  <a:gd name="T5" fmla="*/ 948 h 958"/>
                  <a:gd name="T6" fmla="*/ 9 w 694"/>
                  <a:gd name="T7" fmla="*/ 9 h 958"/>
                  <a:gd name="T8" fmla="*/ 684 w 694"/>
                  <a:gd name="T9" fmla="*/ 9 h 958"/>
                  <a:gd name="T10" fmla="*/ 684 w 694"/>
                  <a:gd name="T11" fmla="*/ 953 h 958"/>
                  <a:gd name="T12" fmla="*/ 689 w 694"/>
                  <a:gd name="T13" fmla="*/ 953 h 958"/>
                  <a:gd name="T14" fmla="*/ 689 w 694"/>
                  <a:gd name="T15" fmla="*/ 948 h 958"/>
                  <a:gd name="T16" fmla="*/ 689 w 694"/>
                  <a:gd name="T17" fmla="*/ 953 h 958"/>
                  <a:gd name="T18" fmla="*/ 694 w 694"/>
                  <a:gd name="T19" fmla="*/ 953 h 958"/>
                  <a:gd name="T20" fmla="*/ 694 w 694"/>
                  <a:gd name="T21" fmla="*/ 0 h 958"/>
                  <a:gd name="T22" fmla="*/ 0 w 694"/>
                  <a:gd name="T23" fmla="*/ 0 h 958"/>
                  <a:gd name="T24" fmla="*/ 0 w 694"/>
                  <a:gd name="T25" fmla="*/ 958 h 958"/>
                  <a:gd name="T26" fmla="*/ 694 w 694"/>
                  <a:gd name="T27" fmla="*/ 958 h 958"/>
                  <a:gd name="T28" fmla="*/ 694 w 694"/>
                  <a:gd name="T29" fmla="*/ 953 h 958"/>
                  <a:gd name="T30" fmla="*/ 689 w 694"/>
                  <a:gd name="T31" fmla="*/ 953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4" h="958">
                    <a:moveTo>
                      <a:pt x="689" y="953"/>
                    </a:moveTo>
                    <a:lnTo>
                      <a:pt x="689" y="948"/>
                    </a:lnTo>
                    <a:lnTo>
                      <a:pt x="9" y="948"/>
                    </a:lnTo>
                    <a:lnTo>
                      <a:pt x="9" y="9"/>
                    </a:lnTo>
                    <a:lnTo>
                      <a:pt x="684" y="9"/>
                    </a:lnTo>
                    <a:lnTo>
                      <a:pt x="684" y="953"/>
                    </a:lnTo>
                    <a:lnTo>
                      <a:pt x="689" y="953"/>
                    </a:lnTo>
                    <a:lnTo>
                      <a:pt x="689" y="948"/>
                    </a:lnTo>
                    <a:lnTo>
                      <a:pt x="689" y="953"/>
                    </a:lnTo>
                    <a:lnTo>
                      <a:pt x="694" y="953"/>
                    </a:lnTo>
                    <a:lnTo>
                      <a:pt x="694" y="0"/>
                    </a:lnTo>
                    <a:lnTo>
                      <a:pt x="0" y="0"/>
                    </a:lnTo>
                    <a:lnTo>
                      <a:pt x="0" y="958"/>
                    </a:lnTo>
                    <a:lnTo>
                      <a:pt x="694" y="958"/>
                    </a:lnTo>
                    <a:lnTo>
                      <a:pt x="694" y="953"/>
                    </a:lnTo>
                    <a:lnTo>
                      <a:pt x="689" y="9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4">
                <a:extLst>
                  <a:ext uri="{FF2B5EF4-FFF2-40B4-BE49-F238E27FC236}">
                    <a16:creationId xmlns:a16="http://schemas.microsoft.com/office/drawing/2014/main" xmlns="" id="{FBFC53DE-E8E6-4B65-A51E-1DBCCD4885C5}"/>
                  </a:ext>
                </a:extLst>
              </p:cNvPr>
              <p:cNvSpPr>
                <a:spLocks/>
              </p:cNvSpPr>
              <p:nvPr/>
            </p:nvSpPr>
            <p:spPr bwMode="auto">
              <a:xfrm>
                <a:off x="6786563" y="3609975"/>
                <a:ext cx="711200" cy="0"/>
              </a:xfrm>
              <a:custGeom>
                <a:avLst/>
                <a:gdLst>
                  <a:gd name="T0" fmla="*/ 0 w 448"/>
                  <a:gd name="T1" fmla="*/ 448 w 448"/>
                  <a:gd name="T2" fmla="*/ 0 w 448"/>
                </a:gdLst>
                <a:ahLst/>
                <a:cxnLst>
                  <a:cxn ang="0">
                    <a:pos x="T0" y="0"/>
                  </a:cxn>
                  <a:cxn ang="0">
                    <a:pos x="T1" y="0"/>
                  </a:cxn>
                  <a:cxn ang="0">
                    <a:pos x="T2" y="0"/>
                  </a:cxn>
                </a:cxnLst>
                <a:rect l="0" t="0" r="r" b="b"/>
                <a:pathLst>
                  <a:path w="448">
                    <a:moveTo>
                      <a:pt x="0" y="0"/>
                    </a:moveTo>
                    <a:lnTo>
                      <a:pt x="44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Line 25">
                <a:extLst>
                  <a:ext uri="{FF2B5EF4-FFF2-40B4-BE49-F238E27FC236}">
                    <a16:creationId xmlns:a16="http://schemas.microsoft.com/office/drawing/2014/main" xmlns="" id="{802664AA-50A7-4786-BD29-A676E1D94979}"/>
                  </a:ext>
                </a:extLst>
              </p:cNvPr>
              <p:cNvSpPr>
                <a:spLocks noChangeShapeType="1"/>
              </p:cNvSpPr>
              <p:nvPr/>
            </p:nvSpPr>
            <p:spPr bwMode="auto">
              <a:xfrm>
                <a:off x="6786563" y="3609975"/>
                <a:ext cx="7112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6">
                <a:extLst>
                  <a:ext uri="{FF2B5EF4-FFF2-40B4-BE49-F238E27FC236}">
                    <a16:creationId xmlns:a16="http://schemas.microsoft.com/office/drawing/2014/main" xmlns="" id="{0841311E-6056-47FE-BA0A-62C1970876B2}"/>
                  </a:ext>
                </a:extLst>
              </p:cNvPr>
              <p:cNvSpPr>
                <a:spLocks/>
              </p:cNvSpPr>
              <p:nvPr/>
            </p:nvSpPr>
            <p:spPr bwMode="auto">
              <a:xfrm>
                <a:off x="6764338" y="3586163"/>
                <a:ext cx="755650" cy="46038"/>
              </a:xfrm>
              <a:custGeom>
                <a:avLst/>
                <a:gdLst>
                  <a:gd name="T0" fmla="*/ 6 w 201"/>
                  <a:gd name="T1" fmla="*/ 12 h 12"/>
                  <a:gd name="T2" fmla="*/ 195 w 201"/>
                  <a:gd name="T3" fmla="*/ 12 h 12"/>
                  <a:gd name="T4" fmla="*/ 201 w 201"/>
                  <a:gd name="T5" fmla="*/ 6 h 12"/>
                  <a:gd name="T6" fmla="*/ 195 w 201"/>
                  <a:gd name="T7" fmla="*/ 0 h 12"/>
                  <a:gd name="T8" fmla="*/ 6 w 201"/>
                  <a:gd name="T9" fmla="*/ 0 h 12"/>
                  <a:gd name="T10" fmla="*/ 0 w 201"/>
                  <a:gd name="T11" fmla="*/ 6 h 12"/>
                  <a:gd name="T12" fmla="*/ 6 w 20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01" h="12">
                    <a:moveTo>
                      <a:pt x="6" y="12"/>
                    </a:moveTo>
                    <a:cubicBezTo>
                      <a:pt x="195" y="12"/>
                      <a:pt x="195" y="12"/>
                      <a:pt x="195" y="12"/>
                    </a:cubicBezTo>
                    <a:cubicBezTo>
                      <a:pt x="199" y="12"/>
                      <a:pt x="201" y="9"/>
                      <a:pt x="201" y="6"/>
                    </a:cubicBezTo>
                    <a:cubicBezTo>
                      <a:pt x="201" y="2"/>
                      <a:pt x="199" y="0"/>
                      <a:pt x="195" y="0"/>
                    </a:cubicBezTo>
                    <a:cubicBezTo>
                      <a:pt x="6" y="0"/>
                      <a:pt x="6" y="0"/>
                      <a:pt x="6" y="0"/>
                    </a:cubicBezTo>
                    <a:cubicBezTo>
                      <a:pt x="3" y="0"/>
                      <a:pt x="0" y="2"/>
                      <a:pt x="0" y="6"/>
                    </a:cubicBezTo>
                    <a:cubicBezTo>
                      <a:pt x="0" y="9"/>
                      <a:pt x="3" y="12"/>
                      <a:pt x="6" y="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7">
                <a:extLst>
                  <a:ext uri="{FF2B5EF4-FFF2-40B4-BE49-F238E27FC236}">
                    <a16:creationId xmlns:a16="http://schemas.microsoft.com/office/drawing/2014/main" xmlns="" id="{CFE0A200-B664-42AE-A310-6359C4FA550D}"/>
                  </a:ext>
                </a:extLst>
              </p:cNvPr>
              <p:cNvSpPr>
                <a:spLocks/>
              </p:cNvSpPr>
              <p:nvPr/>
            </p:nvSpPr>
            <p:spPr bwMode="auto">
              <a:xfrm>
                <a:off x="6721475" y="3759200"/>
                <a:ext cx="839788" cy="0"/>
              </a:xfrm>
              <a:custGeom>
                <a:avLst/>
                <a:gdLst>
                  <a:gd name="T0" fmla="*/ 0 w 529"/>
                  <a:gd name="T1" fmla="*/ 529 w 529"/>
                  <a:gd name="T2" fmla="*/ 0 w 529"/>
                </a:gdLst>
                <a:ahLst/>
                <a:cxnLst>
                  <a:cxn ang="0">
                    <a:pos x="T0" y="0"/>
                  </a:cxn>
                  <a:cxn ang="0">
                    <a:pos x="T1" y="0"/>
                  </a:cxn>
                  <a:cxn ang="0">
                    <a:pos x="T2" y="0"/>
                  </a:cxn>
                </a:cxnLst>
                <a:rect l="0" t="0" r="r" b="b"/>
                <a:pathLst>
                  <a:path w="529">
                    <a:moveTo>
                      <a:pt x="0" y="0"/>
                    </a:moveTo>
                    <a:lnTo>
                      <a:pt x="529"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Line 28">
                <a:extLst>
                  <a:ext uri="{FF2B5EF4-FFF2-40B4-BE49-F238E27FC236}">
                    <a16:creationId xmlns:a16="http://schemas.microsoft.com/office/drawing/2014/main" xmlns="" id="{79F93A46-E11B-4BDD-8F6C-5C6F0B82F6F2}"/>
                  </a:ext>
                </a:extLst>
              </p:cNvPr>
              <p:cNvSpPr>
                <a:spLocks noChangeShapeType="1"/>
              </p:cNvSpPr>
              <p:nvPr/>
            </p:nvSpPr>
            <p:spPr bwMode="auto">
              <a:xfrm>
                <a:off x="6721475" y="3759200"/>
                <a:ext cx="839788"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9">
                <a:extLst>
                  <a:ext uri="{FF2B5EF4-FFF2-40B4-BE49-F238E27FC236}">
                    <a16:creationId xmlns:a16="http://schemas.microsoft.com/office/drawing/2014/main" xmlns="" id="{53474C38-3E8A-4D20-82CB-125672063E53}"/>
                  </a:ext>
                </a:extLst>
              </p:cNvPr>
              <p:cNvSpPr>
                <a:spLocks/>
              </p:cNvSpPr>
              <p:nvPr/>
            </p:nvSpPr>
            <p:spPr bwMode="auto">
              <a:xfrm>
                <a:off x="6699250" y="3736975"/>
                <a:ext cx="884238" cy="44450"/>
              </a:xfrm>
              <a:custGeom>
                <a:avLst/>
                <a:gdLst>
                  <a:gd name="T0" fmla="*/ 6 w 235"/>
                  <a:gd name="T1" fmla="*/ 12 h 12"/>
                  <a:gd name="T2" fmla="*/ 229 w 235"/>
                  <a:gd name="T3" fmla="*/ 12 h 12"/>
                  <a:gd name="T4" fmla="*/ 235 w 235"/>
                  <a:gd name="T5" fmla="*/ 6 h 12"/>
                  <a:gd name="T6" fmla="*/ 229 w 235"/>
                  <a:gd name="T7" fmla="*/ 0 h 12"/>
                  <a:gd name="T8" fmla="*/ 6 w 235"/>
                  <a:gd name="T9" fmla="*/ 0 h 12"/>
                  <a:gd name="T10" fmla="*/ 0 w 235"/>
                  <a:gd name="T11" fmla="*/ 6 h 12"/>
                  <a:gd name="T12" fmla="*/ 6 w 235"/>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35" h="12">
                    <a:moveTo>
                      <a:pt x="6" y="12"/>
                    </a:moveTo>
                    <a:cubicBezTo>
                      <a:pt x="229" y="12"/>
                      <a:pt x="229" y="12"/>
                      <a:pt x="229" y="12"/>
                    </a:cubicBezTo>
                    <a:cubicBezTo>
                      <a:pt x="232" y="12"/>
                      <a:pt x="235" y="10"/>
                      <a:pt x="235" y="6"/>
                    </a:cubicBezTo>
                    <a:cubicBezTo>
                      <a:pt x="235" y="3"/>
                      <a:pt x="232" y="0"/>
                      <a:pt x="229" y="0"/>
                    </a:cubicBezTo>
                    <a:cubicBezTo>
                      <a:pt x="6" y="0"/>
                      <a:pt x="6" y="0"/>
                      <a:pt x="6" y="0"/>
                    </a:cubicBezTo>
                    <a:cubicBezTo>
                      <a:pt x="3" y="0"/>
                      <a:pt x="0" y="3"/>
                      <a:pt x="0" y="6"/>
                    </a:cubicBezTo>
                    <a:cubicBezTo>
                      <a:pt x="0" y="10"/>
                      <a:pt x="3" y="12"/>
                      <a:pt x="6" y="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30">
                <a:extLst>
                  <a:ext uri="{FF2B5EF4-FFF2-40B4-BE49-F238E27FC236}">
                    <a16:creationId xmlns:a16="http://schemas.microsoft.com/office/drawing/2014/main" xmlns="" id="{8A498248-4A0A-4D5E-BF29-688E5ADA2C86}"/>
                  </a:ext>
                </a:extLst>
              </p:cNvPr>
              <p:cNvSpPr>
                <a:spLocks/>
              </p:cNvSpPr>
              <p:nvPr/>
            </p:nvSpPr>
            <p:spPr bwMode="auto">
              <a:xfrm>
                <a:off x="6786563" y="3913188"/>
                <a:ext cx="711200" cy="0"/>
              </a:xfrm>
              <a:custGeom>
                <a:avLst/>
                <a:gdLst>
                  <a:gd name="T0" fmla="*/ 0 w 448"/>
                  <a:gd name="T1" fmla="*/ 448 w 448"/>
                  <a:gd name="T2" fmla="*/ 0 w 448"/>
                </a:gdLst>
                <a:ahLst/>
                <a:cxnLst>
                  <a:cxn ang="0">
                    <a:pos x="T0" y="0"/>
                  </a:cxn>
                  <a:cxn ang="0">
                    <a:pos x="T1" y="0"/>
                  </a:cxn>
                  <a:cxn ang="0">
                    <a:pos x="T2" y="0"/>
                  </a:cxn>
                </a:cxnLst>
                <a:rect l="0" t="0" r="r" b="b"/>
                <a:pathLst>
                  <a:path w="448">
                    <a:moveTo>
                      <a:pt x="0" y="0"/>
                    </a:moveTo>
                    <a:lnTo>
                      <a:pt x="44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Line 31">
                <a:extLst>
                  <a:ext uri="{FF2B5EF4-FFF2-40B4-BE49-F238E27FC236}">
                    <a16:creationId xmlns:a16="http://schemas.microsoft.com/office/drawing/2014/main" xmlns="" id="{A9103891-D989-4ED0-87B7-ADCE3DE7C6FD}"/>
                  </a:ext>
                </a:extLst>
              </p:cNvPr>
              <p:cNvSpPr>
                <a:spLocks noChangeShapeType="1"/>
              </p:cNvSpPr>
              <p:nvPr/>
            </p:nvSpPr>
            <p:spPr bwMode="auto">
              <a:xfrm>
                <a:off x="6786563" y="3913188"/>
                <a:ext cx="7112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32">
                <a:extLst>
                  <a:ext uri="{FF2B5EF4-FFF2-40B4-BE49-F238E27FC236}">
                    <a16:creationId xmlns:a16="http://schemas.microsoft.com/office/drawing/2014/main" xmlns="" id="{30CCE53D-952E-4A66-AE2E-4E9287982AA8}"/>
                  </a:ext>
                </a:extLst>
              </p:cNvPr>
              <p:cNvSpPr>
                <a:spLocks/>
              </p:cNvSpPr>
              <p:nvPr/>
            </p:nvSpPr>
            <p:spPr bwMode="auto">
              <a:xfrm>
                <a:off x="6764338" y="3890963"/>
                <a:ext cx="755650" cy="44450"/>
              </a:xfrm>
              <a:custGeom>
                <a:avLst/>
                <a:gdLst>
                  <a:gd name="T0" fmla="*/ 6 w 201"/>
                  <a:gd name="T1" fmla="*/ 12 h 12"/>
                  <a:gd name="T2" fmla="*/ 195 w 201"/>
                  <a:gd name="T3" fmla="*/ 12 h 12"/>
                  <a:gd name="T4" fmla="*/ 201 w 201"/>
                  <a:gd name="T5" fmla="*/ 6 h 12"/>
                  <a:gd name="T6" fmla="*/ 195 w 201"/>
                  <a:gd name="T7" fmla="*/ 0 h 12"/>
                  <a:gd name="T8" fmla="*/ 6 w 201"/>
                  <a:gd name="T9" fmla="*/ 0 h 12"/>
                  <a:gd name="T10" fmla="*/ 0 w 201"/>
                  <a:gd name="T11" fmla="*/ 6 h 12"/>
                  <a:gd name="T12" fmla="*/ 6 w 20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01" h="12">
                    <a:moveTo>
                      <a:pt x="6" y="12"/>
                    </a:moveTo>
                    <a:cubicBezTo>
                      <a:pt x="195" y="12"/>
                      <a:pt x="195" y="12"/>
                      <a:pt x="195" y="12"/>
                    </a:cubicBezTo>
                    <a:cubicBezTo>
                      <a:pt x="199" y="12"/>
                      <a:pt x="201" y="10"/>
                      <a:pt x="201" y="6"/>
                    </a:cubicBezTo>
                    <a:cubicBezTo>
                      <a:pt x="201" y="3"/>
                      <a:pt x="199" y="0"/>
                      <a:pt x="195" y="0"/>
                    </a:cubicBezTo>
                    <a:cubicBezTo>
                      <a:pt x="6" y="0"/>
                      <a:pt x="6" y="0"/>
                      <a:pt x="6" y="0"/>
                    </a:cubicBezTo>
                    <a:cubicBezTo>
                      <a:pt x="3" y="0"/>
                      <a:pt x="0" y="3"/>
                      <a:pt x="0" y="6"/>
                    </a:cubicBezTo>
                    <a:cubicBezTo>
                      <a:pt x="0" y="10"/>
                      <a:pt x="3" y="12"/>
                      <a:pt x="6" y="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3">
                <a:extLst>
                  <a:ext uri="{FF2B5EF4-FFF2-40B4-BE49-F238E27FC236}">
                    <a16:creationId xmlns:a16="http://schemas.microsoft.com/office/drawing/2014/main" xmlns="" id="{EA539CDC-43C1-4E90-B442-275540FB7AD0}"/>
                  </a:ext>
                </a:extLst>
              </p:cNvPr>
              <p:cNvSpPr>
                <a:spLocks/>
              </p:cNvSpPr>
              <p:nvPr/>
            </p:nvSpPr>
            <p:spPr bwMode="auto">
              <a:xfrm>
                <a:off x="6721475" y="4067175"/>
                <a:ext cx="839788" cy="0"/>
              </a:xfrm>
              <a:custGeom>
                <a:avLst/>
                <a:gdLst>
                  <a:gd name="T0" fmla="*/ 0 w 529"/>
                  <a:gd name="T1" fmla="*/ 529 w 529"/>
                  <a:gd name="T2" fmla="*/ 0 w 529"/>
                </a:gdLst>
                <a:ahLst/>
                <a:cxnLst>
                  <a:cxn ang="0">
                    <a:pos x="T0" y="0"/>
                  </a:cxn>
                  <a:cxn ang="0">
                    <a:pos x="T1" y="0"/>
                  </a:cxn>
                  <a:cxn ang="0">
                    <a:pos x="T2" y="0"/>
                  </a:cxn>
                </a:cxnLst>
                <a:rect l="0" t="0" r="r" b="b"/>
                <a:pathLst>
                  <a:path w="529">
                    <a:moveTo>
                      <a:pt x="0" y="0"/>
                    </a:moveTo>
                    <a:lnTo>
                      <a:pt x="529"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Line 34">
                <a:extLst>
                  <a:ext uri="{FF2B5EF4-FFF2-40B4-BE49-F238E27FC236}">
                    <a16:creationId xmlns:a16="http://schemas.microsoft.com/office/drawing/2014/main" xmlns="" id="{9BEC0E7A-5E69-4549-B6CF-8CF5636AC086}"/>
                  </a:ext>
                </a:extLst>
              </p:cNvPr>
              <p:cNvSpPr>
                <a:spLocks noChangeShapeType="1"/>
              </p:cNvSpPr>
              <p:nvPr/>
            </p:nvSpPr>
            <p:spPr bwMode="auto">
              <a:xfrm>
                <a:off x="6721475" y="4067175"/>
                <a:ext cx="839788"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5">
                <a:extLst>
                  <a:ext uri="{FF2B5EF4-FFF2-40B4-BE49-F238E27FC236}">
                    <a16:creationId xmlns:a16="http://schemas.microsoft.com/office/drawing/2014/main" xmlns="" id="{3B65440C-1C1D-4672-BF00-F1D1A91EED27}"/>
                  </a:ext>
                </a:extLst>
              </p:cNvPr>
              <p:cNvSpPr>
                <a:spLocks/>
              </p:cNvSpPr>
              <p:nvPr/>
            </p:nvSpPr>
            <p:spPr bwMode="auto">
              <a:xfrm>
                <a:off x="6699250" y="4044950"/>
                <a:ext cx="884238" cy="44450"/>
              </a:xfrm>
              <a:custGeom>
                <a:avLst/>
                <a:gdLst>
                  <a:gd name="T0" fmla="*/ 6 w 235"/>
                  <a:gd name="T1" fmla="*/ 12 h 12"/>
                  <a:gd name="T2" fmla="*/ 229 w 235"/>
                  <a:gd name="T3" fmla="*/ 12 h 12"/>
                  <a:gd name="T4" fmla="*/ 235 w 235"/>
                  <a:gd name="T5" fmla="*/ 6 h 12"/>
                  <a:gd name="T6" fmla="*/ 229 w 235"/>
                  <a:gd name="T7" fmla="*/ 0 h 12"/>
                  <a:gd name="T8" fmla="*/ 6 w 235"/>
                  <a:gd name="T9" fmla="*/ 0 h 12"/>
                  <a:gd name="T10" fmla="*/ 0 w 235"/>
                  <a:gd name="T11" fmla="*/ 6 h 12"/>
                  <a:gd name="T12" fmla="*/ 6 w 235"/>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35" h="12">
                    <a:moveTo>
                      <a:pt x="6" y="12"/>
                    </a:moveTo>
                    <a:cubicBezTo>
                      <a:pt x="229" y="12"/>
                      <a:pt x="229" y="12"/>
                      <a:pt x="229" y="12"/>
                    </a:cubicBezTo>
                    <a:cubicBezTo>
                      <a:pt x="232" y="12"/>
                      <a:pt x="235" y="9"/>
                      <a:pt x="235" y="6"/>
                    </a:cubicBezTo>
                    <a:cubicBezTo>
                      <a:pt x="235" y="3"/>
                      <a:pt x="232" y="0"/>
                      <a:pt x="229" y="0"/>
                    </a:cubicBezTo>
                    <a:cubicBezTo>
                      <a:pt x="6" y="0"/>
                      <a:pt x="6" y="0"/>
                      <a:pt x="6" y="0"/>
                    </a:cubicBezTo>
                    <a:cubicBezTo>
                      <a:pt x="3" y="0"/>
                      <a:pt x="0" y="3"/>
                      <a:pt x="0" y="6"/>
                    </a:cubicBezTo>
                    <a:cubicBezTo>
                      <a:pt x="0" y="9"/>
                      <a:pt x="3" y="12"/>
                      <a:pt x="6" y="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6">
                <a:extLst>
                  <a:ext uri="{FF2B5EF4-FFF2-40B4-BE49-F238E27FC236}">
                    <a16:creationId xmlns:a16="http://schemas.microsoft.com/office/drawing/2014/main" xmlns="" id="{19E2ED3D-7ED4-496E-B629-AF502C4571BE}"/>
                  </a:ext>
                </a:extLst>
              </p:cNvPr>
              <p:cNvSpPr>
                <a:spLocks/>
              </p:cNvSpPr>
              <p:nvPr/>
            </p:nvSpPr>
            <p:spPr bwMode="auto">
              <a:xfrm>
                <a:off x="6786563" y="4221163"/>
                <a:ext cx="711200" cy="0"/>
              </a:xfrm>
              <a:custGeom>
                <a:avLst/>
                <a:gdLst>
                  <a:gd name="T0" fmla="*/ 0 w 448"/>
                  <a:gd name="T1" fmla="*/ 448 w 448"/>
                  <a:gd name="T2" fmla="*/ 0 w 448"/>
                </a:gdLst>
                <a:ahLst/>
                <a:cxnLst>
                  <a:cxn ang="0">
                    <a:pos x="T0" y="0"/>
                  </a:cxn>
                  <a:cxn ang="0">
                    <a:pos x="T1" y="0"/>
                  </a:cxn>
                  <a:cxn ang="0">
                    <a:pos x="T2" y="0"/>
                  </a:cxn>
                </a:cxnLst>
                <a:rect l="0" t="0" r="r" b="b"/>
                <a:pathLst>
                  <a:path w="448">
                    <a:moveTo>
                      <a:pt x="0" y="0"/>
                    </a:moveTo>
                    <a:lnTo>
                      <a:pt x="44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Line 37">
                <a:extLst>
                  <a:ext uri="{FF2B5EF4-FFF2-40B4-BE49-F238E27FC236}">
                    <a16:creationId xmlns:a16="http://schemas.microsoft.com/office/drawing/2014/main" xmlns="" id="{F9541E52-D17E-491F-8901-244D4EFA597E}"/>
                  </a:ext>
                </a:extLst>
              </p:cNvPr>
              <p:cNvSpPr>
                <a:spLocks noChangeShapeType="1"/>
              </p:cNvSpPr>
              <p:nvPr/>
            </p:nvSpPr>
            <p:spPr bwMode="auto">
              <a:xfrm>
                <a:off x="6786563" y="4221163"/>
                <a:ext cx="7112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8">
                <a:extLst>
                  <a:ext uri="{FF2B5EF4-FFF2-40B4-BE49-F238E27FC236}">
                    <a16:creationId xmlns:a16="http://schemas.microsoft.com/office/drawing/2014/main" xmlns="" id="{F329D999-00FE-4890-B2D9-BCED5254433D}"/>
                  </a:ext>
                </a:extLst>
              </p:cNvPr>
              <p:cNvSpPr>
                <a:spLocks/>
              </p:cNvSpPr>
              <p:nvPr/>
            </p:nvSpPr>
            <p:spPr bwMode="auto">
              <a:xfrm>
                <a:off x="6764338" y="4198938"/>
                <a:ext cx="755650" cy="44450"/>
              </a:xfrm>
              <a:custGeom>
                <a:avLst/>
                <a:gdLst>
                  <a:gd name="T0" fmla="*/ 6 w 201"/>
                  <a:gd name="T1" fmla="*/ 12 h 12"/>
                  <a:gd name="T2" fmla="*/ 195 w 201"/>
                  <a:gd name="T3" fmla="*/ 12 h 12"/>
                  <a:gd name="T4" fmla="*/ 201 w 201"/>
                  <a:gd name="T5" fmla="*/ 6 h 12"/>
                  <a:gd name="T6" fmla="*/ 195 w 201"/>
                  <a:gd name="T7" fmla="*/ 0 h 12"/>
                  <a:gd name="T8" fmla="*/ 6 w 201"/>
                  <a:gd name="T9" fmla="*/ 0 h 12"/>
                  <a:gd name="T10" fmla="*/ 0 w 201"/>
                  <a:gd name="T11" fmla="*/ 6 h 12"/>
                  <a:gd name="T12" fmla="*/ 6 w 20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01" h="12">
                    <a:moveTo>
                      <a:pt x="6" y="12"/>
                    </a:moveTo>
                    <a:cubicBezTo>
                      <a:pt x="195" y="12"/>
                      <a:pt x="195" y="12"/>
                      <a:pt x="195" y="12"/>
                    </a:cubicBezTo>
                    <a:cubicBezTo>
                      <a:pt x="199" y="12"/>
                      <a:pt x="201" y="9"/>
                      <a:pt x="201" y="6"/>
                    </a:cubicBezTo>
                    <a:cubicBezTo>
                      <a:pt x="201" y="2"/>
                      <a:pt x="199" y="0"/>
                      <a:pt x="195" y="0"/>
                    </a:cubicBezTo>
                    <a:cubicBezTo>
                      <a:pt x="6" y="0"/>
                      <a:pt x="6" y="0"/>
                      <a:pt x="6" y="0"/>
                    </a:cubicBezTo>
                    <a:cubicBezTo>
                      <a:pt x="3" y="0"/>
                      <a:pt x="0" y="2"/>
                      <a:pt x="0" y="6"/>
                    </a:cubicBezTo>
                    <a:cubicBezTo>
                      <a:pt x="0" y="9"/>
                      <a:pt x="3" y="12"/>
                      <a:pt x="6" y="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9">
                <a:extLst>
                  <a:ext uri="{FF2B5EF4-FFF2-40B4-BE49-F238E27FC236}">
                    <a16:creationId xmlns:a16="http://schemas.microsoft.com/office/drawing/2014/main" xmlns="" id="{F9AB4DC5-B9FE-430B-A04C-5EE9535432ED}"/>
                  </a:ext>
                </a:extLst>
              </p:cNvPr>
              <p:cNvSpPr>
                <a:spLocks/>
              </p:cNvSpPr>
              <p:nvPr/>
            </p:nvSpPr>
            <p:spPr bwMode="auto">
              <a:xfrm>
                <a:off x="6786563" y="4525963"/>
                <a:ext cx="711200" cy="0"/>
              </a:xfrm>
              <a:custGeom>
                <a:avLst/>
                <a:gdLst>
                  <a:gd name="T0" fmla="*/ 0 w 448"/>
                  <a:gd name="T1" fmla="*/ 448 w 448"/>
                  <a:gd name="T2" fmla="*/ 0 w 448"/>
                </a:gdLst>
                <a:ahLst/>
                <a:cxnLst>
                  <a:cxn ang="0">
                    <a:pos x="T0" y="0"/>
                  </a:cxn>
                  <a:cxn ang="0">
                    <a:pos x="T1" y="0"/>
                  </a:cxn>
                  <a:cxn ang="0">
                    <a:pos x="T2" y="0"/>
                  </a:cxn>
                </a:cxnLst>
                <a:rect l="0" t="0" r="r" b="b"/>
                <a:pathLst>
                  <a:path w="448">
                    <a:moveTo>
                      <a:pt x="0" y="0"/>
                    </a:moveTo>
                    <a:lnTo>
                      <a:pt x="44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xmlns="" id="{21710AB0-94EC-4DF9-B37C-9EFC2CF0AB1F}"/>
                  </a:ext>
                </a:extLst>
              </p:cNvPr>
              <p:cNvSpPr>
                <a:spLocks noChangeShapeType="1"/>
              </p:cNvSpPr>
              <p:nvPr/>
            </p:nvSpPr>
            <p:spPr bwMode="auto">
              <a:xfrm>
                <a:off x="6786563" y="4525963"/>
                <a:ext cx="7112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xmlns="" id="{7833A486-281D-4787-A1CE-B1FB063E8440}"/>
                  </a:ext>
                </a:extLst>
              </p:cNvPr>
              <p:cNvSpPr>
                <a:spLocks/>
              </p:cNvSpPr>
              <p:nvPr/>
            </p:nvSpPr>
            <p:spPr bwMode="auto">
              <a:xfrm>
                <a:off x="6764338" y="4502150"/>
                <a:ext cx="755650" cy="46038"/>
              </a:xfrm>
              <a:custGeom>
                <a:avLst/>
                <a:gdLst>
                  <a:gd name="T0" fmla="*/ 6 w 201"/>
                  <a:gd name="T1" fmla="*/ 12 h 12"/>
                  <a:gd name="T2" fmla="*/ 195 w 201"/>
                  <a:gd name="T3" fmla="*/ 12 h 12"/>
                  <a:gd name="T4" fmla="*/ 201 w 201"/>
                  <a:gd name="T5" fmla="*/ 6 h 12"/>
                  <a:gd name="T6" fmla="*/ 195 w 201"/>
                  <a:gd name="T7" fmla="*/ 0 h 12"/>
                  <a:gd name="T8" fmla="*/ 6 w 201"/>
                  <a:gd name="T9" fmla="*/ 0 h 12"/>
                  <a:gd name="T10" fmla="*/ 0 w 201"/>
                  <a:gd name="T11" fmla="*/ 6 h 12"/>
                  <a:gd name="T12" fmla="*/ 6 w 20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01" h="12">
                    <a:moveTo>
                      <a:pt x="6" y="12"/>
                    </a:moveTo>
                    <a:cubicBezTo>
                      <a:pt x="195" y="12"/>
                      <a:pt x="195" y="12"/>
                      <a:pt x="195" y="12"/>
                    </a:cubicBezTo>
                    <a:cubicBezTo>
                      <a:pt x="199" y="12"/>
                      <a:pt x="201" y="9"/>
                      <a:pt x="201" y="6"/>
                    </a:cubicBezTo>
                    <a:cubicBezTo>
                      <a:pt x="201" y="3"/>
                      <a:pt x="199" y="0"/>
                      <a:pt x="195" y="0"/>
                    </a:cubicBezTo>
                    <a:cubicBezTo>
                      <a:pt x="6" y="0"/>
                      <a:pt x="6" y="0"/>
                      <a:pt x="6" y="0"/>
                    </a:cubicBezTo>
                    <a:cubicBezTo>
                      <a:pt x="3" y="0"/>
                      <a:pt x="0" y="3"/>
                      <a:pt x="0" y="6"/>
                    </a:cubicBezTo>
                    <a:cubicBezTo>
                      <a:pt x="0" y="9"/>
                      <a:pt x="3" y="12"/>
                      <a:pt x="6" y="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xmlns="" id="{B5078B3C-C340-44A8-9403-BF54F4868E77}"/>
                  </a:ext>
                </a:extLst>
              </p:cNvPr>
              <p:cNvSpPr>
                <a:spLocks/>
              </p:cNvSpPr>
              <p:nvPr/>
            </p:nvSpPr>
            <p:spPr bwMode="auto">
              <a:xfrm>
                <a:off x="6721475" y="4371975"/>
                <a:ext cx="839788" cy="0"/>
              </a:xfrm>
              <a:custGeom>
                <a:avLst/>
                <a:gdLst>
                  <a:gd name="T0" fmla="*/ 0 w 529"/>
                  <a:gd name="T1" fmla="*/ 529 w 529"/>
                  <a:gd name="T2" fmla="*/ 0 w 529"/>
                </a:gdLst>
                <a:ahLst/>
                <a:cxnLst>
                  <a:cxn ang="0">
                    <a:pos x="T0" y="0"/>
                  </a:cxn>
                  <a:cxn ang="0">
                    <a:pos x="T1" y="0"/>
                  </a:cxn>
                  <a:cxn ang="0">
                    <a:pos x="T2" y="0"/>
                  </a:cxn>
                </a:cxnLst>
                <a:rect l="0" t="0" r="r" b="b"/>
                <a:pathLst>
                  <a:path w="529">
                    <a:moveTo>
                      <a:pt x="0" y="0"/>
                    </a:moveTo>
                    <a:lnTo>
                      <a:pt x="529"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Line 43">
                <a:extLst>
                  <a:ext uri="{FF2B5EF4-FFF2-40B4-BE49-F238E27FC236}">
                    <a16:creationId xmlns:a16="http://schemas.microsoft.com/office/drawing/2014/main" xmlns="" id="{29DAFFFA-E3A3-42AA-8453-22701ABE2F61}"/>
                  </a:ext>
                </a:extLst>
              </p:cNvPr>
              <p:cNvSpPr>
                <a:spLocks noChangeShapeType="1"/>
              </p:cNvSpPr>
              <p:nvPr/>
            </p:nvSpPr>
            <p:spPr bwMode="auto">
              <a:xfrm>
                <a:off x="6721475" y="4371975"/>
                <a:ext cx="839788"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44">
                <a:extLst>
                  <a:ext uri="{FF2B5EF4-FFF2-40B4-BE49-F238E27FC236}">
                    <a16:creationId xmlns:a16="http://schemas.microsoft.com/office/drawing/2014/main" xmlns="" id="{5194A957-8D53-43F8-B62A-392E3FC82572}"/>
                  </a:ext>
                </a:extLst>
              </p:cNvPr>
              <p:cNvSpPr>
                <a:spLocks/>
              </p:cNvSpPr>
              <p:nvPr/>
            </p:nvSpPr>
            <p:spPr bwMode="auto">
              <a:xfrm>
                <a:off x="6699250" y="4348163"/>
                <a:ext cx="884238" cy="46038"/>
              </a:xfrm>
              <a:custGeom>
                <a:avLst/>
                <a:gdLst>
                  <a:gd name="T0" fmla="*/ 6 w 235"/>
                  <a:gd name="T1" fmla="*/ 12 h 12"/>
                  <a:gd name="T2" fmla="*/ 229 w 235"/>
                  <a:gd name="T3" fmla="*/ 12 h 12"/>
                  <a:gd name="T4" fmla="*/ 235 w 235"/>
                  <a:gd name="T5" fmla="*/ 6 h 12"/>
                  <a:gd name="T6" fmla="*/ 229 w 235"/>
                  <a:gd name="T7" fmla="*/ 0 h 12"/>
                  <a:gd name="T8" fmla="*/ 6 w 235"/>
                  <a:gd name="T9" fmla="*/ 0 h 12"/>
                  <a:gd name="T10" fmla="*/ 0 w 235"/>
                  <a:gd name="T11" fmla="*/ 6 h 12"/>
                  <a:gd name="T12" fmla="*/ 6 w 235"/>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35" h="12">
                    <a:moveTo>
                      <a:pt x="6" y="12"/>
                    </a:moveTo>
                    <a:cubicBezTo>
                      <a:pt x="229" y="12"/>
                      <a:pt x="229" y="12"/>
                      <a:pt x="229" y="12"/>
                    </a:cubicBezTo>
                    <a:cubicBezTo>
                      <a:pt x="232" y="12"/>
                      <a:pt x="235" y="10"/>
                      <a:pt x="235" y="6"/>
                    </a:cubicBezTo>
                    <a:cubicBezTo>
                      <a:pt x="235" y="3"/>
                      <a:pt x="232" y="0"/>
                      <a:pt x="229" y="0"/>
                    </a:cubicBezTo>
                    <a:cubicBezTo>
                      <a:pt x="6" y="0"/>
                      <a:pt x="6" y="0"/>
                      <a:pt x="6" y="0"/>
                    </a:cubicBezTo>
                    <a:cubicBezTo>
                      <a:pt x="3" y="0"/>
                      <a:pt x="0" y="3"/>
                      <a:pt x="0" y="6"/>
                    </a:cubicBezTo>
                    <a:cubicBezTo>
                      <a:pt x="0" y="10"/>
                      <a:pt x="3" y="12"/>
                      <a:pt x="6" y="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5">
                <a:extLst>
                  <a:ext uri="{FF2B5EF4-FFF2-40B4-BE49-F238E27FC236}">
                    <a16:creationId xmlns:a16="http://schemas.microsoft.com/office/drawing/2014/main" xmlns="" id="{2405721C-F4F0-4E55-8547-424D6C842561}"/>
                  </a:ext>
                </a:extLst>
              </p:cNvPr>
              <p:cNvSpPr>
                <a:spLocks/>
              </p:cNvSpPr>
              <p:nvPr/>
            </p:nvSpPr>
            <p:spPr bwMode="auto">
              <a:xfrm>
                <a:off x="6838950" y="3200400"/>
                <a:ext cx="604838" cy="184150"/>
              </a:xfrm>
              <a:custGeom>
                <a:avLst/>
                <a:gdLst>
                  <a:gd name="T0" fmla="*/ 161 w 161"/>
                  <a:gd name="T1" fmla="*/ 36 h 49"/>
                  <a:gd name="T2" fmla="*/ 126 w 161"/>
                  <a:gd name="T3" fmla="*/ 0 h 49"/>
                  <a:gd name="T4" fmla="*/ 36 w 161"/>
                  <a:gd name="T5" fmla="*/ 0 h 49"/>
                  <a:gd name="T6" fmla="*/ 0 w 161"/>
                  <a:gd name="T7" fmla="*/ 36 h 49"/>
                  <a:gd name="T8" fmla="*/ 0 w 161"/>
                  <a:gd name="T9" fmla="*/ 36 h 49"/>
                  <a:gd name="T10" fmla="*/ 13 w 161"/>
                  <a:gd name="T11" fmla="*/ 49 h 49"/>
                  <a:gd name="T12" fmla="*/ 148 w 161"/>
                  <a:gd name="T13" fmla="*/ 49 h 49"/>
                  <a:gd name="T14" fmla="*/ 161 w 161"/>
                  <a:gd name="T15" fmla="*/ 36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49">
                    <a:moveTo>
                      <a:pt x="161" y="36"/>
                    </a:moveTo>
                    <a:cubicBezTo>
                      <a:pt x="161" y="16"/>
                      <a:pt x="146" y="0"/>
                      <a:pt x="126" y="0"/>
                    </a:cubicBezTo>
                    <a:cubicBezTo>
                      <a:pt x="36" y="0"/>
                      <a:pt x="36" y="0"/>
                      <a:pt x="36" y="0"/>
                    </a:cubicBezTo>
                    <a:cubicBezTo>
                      <a:pt x="16" y="0"/>
                      <a:pt x="0" y="16"/>
                      <a:pt x="0" y="36"/>
                    </a:cubicBezTo>
                    <a:cubicBezTo>
                      <a:pt x="0" y="36"/>
                      <a:pt x="0" y="36"/>
                      <a:pt x="0" y="36"/>
                    </a:cubicBezTo>
                    <a:cubicBezTo>
                      <a:pt x="0" y="43"/>
                      <a:pt x="6" y="49"/>
                      <a:pt x="13" y="49"/>
                    </a:cubicBezTo>
                    <a:cubicBezTo>
                      <a:pt x="148" y="49"/>
                      <a:pt x="148" y="49"/>
                      <a:pt x="148" y="49"/>
                    </a:cubicBezTo>
                    <a:cubicBezTo>
                      <a:pt x="155" y="49"/>
                      <a:pt x="161" y="43"/>
                      <a:pt x="161" y="3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6">
                <a:extLst>
                  <a:ext uri="{FF2B5EF4-FFF2-40B4-BE49-F238E27FC236}">
                    <a16:creationId xmlns:a16="http://schemas.microsoft.com/office/drawing/2014/main" xmlns="" id="{ED8397E4-6F7F-4141-8589-BAF5DE5A07FA}"/>
                  </a:ext>
                </a:extLst>
              </p:cNvPr>
              <p:cNvSpPr>
                <a:spLocks noEditPoints="1"/>
              </p:cNvSpPr>
              <p:nvPr/>
            </p:nvSpPr>
            <p:spPr bwMode="auto">
              <a:xfrm>
                <a:off x="6989763" y="3016250"/>
                <a:ext cx="304800" cy="303213"/>
              </a:xfrm>
              <a:custGeom>
                <a:avLst/>
                <a:gdLst>
                  <a:gd name="T0" fmla="*/ 41 w 81"/>
                  <a:gd name="T1" fmla="*/ 0 h 81"/>
                  <a:gd name="T2" fmla="*/ 0 w 81"/>
                  <a:gd name="T3" fmla="*/ 40 h 81"/>
                  <a:gd name="T4" fmla="*/ 41 w 81"/>
                  <a:gd name="T5" fmla="*/ 81 h 81"/>
                  <a:gd name="T6" fmla="*/ 81 w 81"/>
                  <a:gd name="T7" fmla="*/ 40 h 81"/>
                  <a:gd name="T8" fmla="*/ 41 w 81"/>
                  <a:gd name="T9" fmla="*/ 0 h 81"/>
                  <a:gd name="T10" fmla="*/ 41 w 81"/>
                  <a:gd name="T11" fmla="*/ 69 h 81"/>
                  <a:gd name="T12" fmla="*/ 12 w 81"/>
                  <a:gd name="T13" fmla="*/ 40 h 81"/>
                  <a:gd name="T14" fmla="*/ 41 w 81"/>
                  <a:gd name="T15" fmla="*/ 12 h 81"/>
                  <a:gd name="T16" fmla="*/ 69 w 81"/>
                  <a:gd name="T17" fmla="*/ 40 h 81"/>
                  <a:gd name="T18" fmla="*/ 41 w 81"/>
                  <a:gd name="T1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1" y="0"/>
                    </a:moveTo>
                    <a:cubicBezTo>
                      <a:pt x="18" y="0"/>
                      <a:pt x="0" y="18"/>
                      <a:pt x="0" y="40"/>
                    </a:cubicBezTo>
                    <a:cubicBezTo>
                      <a:pt x="0" y="63"/>
                      <a:pt x="18" y="81"/>
                      <a:pt x="41" y="81"/>
                    </a:cubicBezTo>
                    <a:cubicBezTo>
                      <a:pt x="63" y="81"/>
                      <a:pt x="81" y="63"/>
                      <a:pt x="81" y="40"/>
                    </a:cubicBezTo>
                    <a:cubicBezTo>
                      <a:pt x="81" y="18"/>
                      <a:pt x="63" y="0"/>
                      <a:pt x="41" y="0"/>
                    </a:cubicBezTo>
                    <a:close/>
                    <a:moveTo>
                      <a:pt x="41" y="69"/>
                    </a:moveTo>
                    <a:cubicBezTo>
                      <a:pt x="25" y="69"/>
                      <a:pt x="12" y="56"/>
                      <a:pt x="12" y="40"/>
                    </a:cubicBezTo>
                    <a:cubicBezTo>
                      <a:pt x="12" y="24"/>
                      <a:pt x="25" y="12"/>
                      <a:pt x="41" y="12"/>
                    </a:cubicBezTo>
                    <a:cubicBezTo>
                      <a:pt x="56" y="12"/>
                      <a:pt x="69" y="24"/>
                      <a:pt x="69" y="40"/>
                    </a:cubicBezTo>
                    <a:cubicBezTo>
                      <a:pt x="69" y="56"/>
                      <a:pt x="56" y="69"/>
                      <a:pt x="41" y="6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Freeform: Shape 12">
              <a:extLst>
                <a:ext uri="{FF2B5EF4-FFF2-40B4-BE49-F238E27FC236}">
                  <a16:creationId xmlns:a16="http://schemas.microsoft.com/office/drawing/2014/main" xmlns="" id="{8DD5BA92-3AAA-439C-BB97-C3D7ADB525D3}"/>
                </a:ext>
              </a:extLst>
            </p:cNvPr>
            <p:cNvSpPr/>
            <p:nvPr/>
          </p:nvSpPr>
          <p:spPr>
            <a:xfrm rot="2717603">
              <a:off x="-173015" y="4960000"/>
              <a:ext cx="751360" cy="834887"/>
            </a:xfrm>
            <a:custGeom>
              <a:avLst/>
              <a:gdLst>
                <a:gd name="connsiteX0" fmla="*/ 184970 w 751360"/>
                <a:gd name="connsiteY0" fmla="*/ 3969 h 834887"/>
                <a:gd name="connsiteX1" fmla="*/ 218776 w 751360"/>
                <a:gd name="connsiteY1" fmla="*/ 9240 h 834887"/>
                <a:gd name="connsiteX2" fmla="*/ 474653 w 751360"/>
                <a:gd name="connsiteY2" fmla="*/ 128216 h 834887"/>
                <a:gd name="connsiteX3" fmla="*/ 680823 w 751360"/>
                <a:gd name="connsiteY3" fmla="*/ 223558 h 834887"/>
                <a:gd name="connsiteX4" fmla="*/ 701195 w 751360"/>
                <a:gd name="connsiteY4" fmla="*/ 239449 h 834887"/>
                <a:gd name="connsiteX5" fmla="*/ 737865 w 751360"/>
                <a:gd name="connsiteY5" fmla="*/ 255339 h 834887"/>
                <a:gd name="connsiteX6" fmla="*/ 746829 w 751360"/>
                <a:gd name="connsiteY6" fmla="*/ 282230 h 834887"/>
                <a:gd name="connsiteX7" fmla="*/ 562663 w 751360"/>
                <a:gd name="connsiteY7" fmla="*/ 670937 h 834887"/>
                <a:gd name="connsiteX8" fmla="*/ 485328 w 751360"/>
                <a:gd name="connsiteY8" fmla="*/ 834887 h 834887"/>
                <a:gd name="connsiteX9" fmla="*/ 0 w 751360"/>
                <a:gd name="connsiteY9" fmla="*/ 354504 h 834887"/>
                <a:gd name="connsiteX10" fmla="*/ 101839 w 751360"/>
                <a:gd name="connsiteY10" fmla="*/ 158774 h 834887"/>
                <a:gd name="connsiteX11" fmla="*/ 176401 w 751360"/>
                <a:gd name="connsiteY11" fmla="*/ 14130 h 834887"/>
                <a:gd name="connsiteX12" fmla="*/ 184970 w 751360"/>
                <a:gd name="connsiteY12" fmla="*/ 3969 h 83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1360" h="834887">
                  <a:moveTo>
                    <a:pt x="184970" y="3969"/>
                  </a:moveTo>
                  <a:cubicBezTo>
                    <a:pt x="192343" y="-2983"/>
                    <a:pt x="197996" y="-539"/>
                    <a:pt x="218776" y="9240"/>
                  </a:cubicBezTo>
                  <a:lnTo>
                    <a:pt x="474653" y="128216"/>
                  </a:lnTo>
                  <a:lnTo>
                    <a:pt x="680823" y="223558"/>
                  </a:lnTo>
                  <a:cubicBezTo>
                    <a:pt x="689379" y="227225"/>
                    <a:pt x="698343" y="229670"/>
                    <a:pt x="701195" y="239449"/>
                  </a:cubicBezTo>
                  <a:cubicBezTo>
                    <a:pt x="713419" y="244745"/>
                    <a:pt x="725234" y="251265"/>
                    <a:pt x="737865" y="255339"/>
                  </a:cubicBezTo>
                  <a:cubicBezTo>
                    <a:pt x="754163" y="260636"/>
                    <a:pt x="753756" y="268377"/>
                    <a:pt x="746829" y="282230"/>
                  </a:cubicBezTo>
                  <a:cubicBezTo>
                    <a:pt x="684896" y="411799"/>
                    <a:pt x="623780" y="541368"/>
                    <a:pt x="562663" y="670937"/>
                  </a:cubicBezTo>
                  <a:lnTo>
                    <a:pt x="485328" y="834887"/>
                  </a:lnTo>
                  <a:lnTo>
                    <a:pt x="0" y="354504"/>
                  </a:lnTo>
                  <a:lnTo>
                    <a:pt x="101839" y="158774"/>
                  </a:lnTo>
                  <a:cubicBezTo>
                    <a:pt x="127100" y="110694"/>
                    <a:pt x="152361" y="62616"/>
                    <a:pt x="176401" y="14130"/>
                  </a:cubicBezTo>
                  <a:cubicBezTo>
                    <a:pt x="179864" y="9648"/>
                    <a:pt x="182513" y="6286"/>
                    <a:pt x="184970" y="3969"/>
                  </a:cubicBezTo>
                  <a:close/>
                </a:path>
              </a:pathLst>
            </a:custGeom>
            <a:solidFill>
              <a:schemeClr val="bg1"/>
            </a:solidFill>
            <a:ln w="4251" cap="flat">
              <a:noFill/>
              <a:prstDash val="solid"/>
              <a:miter/>
            </a:ln>
          </p:spPr>
          <p:txBody>
            <a:bodyPr wrap="square" rtlCol="0" anchor="ctr">
              <a:noAutofit/>
            </a:bodyPr>
            <a:lstStyle/>
            <a:p>
              <a:endParaRPr lang="en-US"/>
            </a:p>
          </p:txBody>
        </p:sp>
        <p:sp>
          <p:nvSpPr>
            <p:cNvPr id="14" name="Freeform: Shape 13">
              <a:extLst>
                <a:ext uri="{FF2B5EF4-FFF2-40B4-BE49-F238E27FC236}">
                  <a16:creationId xmlns:a16="http://schemas.microsoft.com/office/drawing/2014/main" xmlns="" id="{994A0E64-A08D-4AE2-98BD-8DDDC99A59E4}"/>
                </a:ext>
              </a:extLst>
            </p:cNvPr>
            <p:cNvSpPr/>
            <p:nvPr/>
          </p:nvSpPr>
          <p:spPr>
            <a:xfrm rot="578905">
              <a:off x="1255322" y="5572258"/>
              <a:ext cx="1098009" cy="279768"/>
            </a:xfrm>
            <a:custGeom>
              <a:avLst/>
              <a:gdLst>
                <a:gd name="connsiteX0" fmla="*/ 58249 w 1098009"/>
                <a:gd name="connsiteY0" fmla="*/ 232663 h 279768"/>
                <a:gd name="connsiteX1" fmla="*/ 125616 w 1098009"/>
                <a:gd name="connsiteY1" fmla="*/ 279768 h 279768"/>
                <a:gd name="connsiteX2" fmla="*/ 0 w 1098009"/>
                <a:gd name="connsiteY2" fmla="*/ 268625 h 279768"/>
                <a:gd name="connsiteX3" fmla="*/ 58249 w 1098009"/>
                <a:gd name="connsiteY3" fmla="*/ 232663 h 279768"/>
                <a:gd name="connsiteX4" fmla="*/ 1066212 w 1098009"/>
                <a:gd name="connsiteY4" fmla="*/ 1186 h 279768"/>
                <a:gd name="connsiteX5" fmla="*/ 1083940 w 1098009"/>
                <a:gd name="connsiteY5" fmla="*/ 11822 h 279768"/>
                <a:gd name="connsiteX6" fmla="*/ 1097110 w 1098009"/>
                <a:gd name="connsiteY6" fmla="*/ 72604 h 279768"/>
                <a:gd name="connsiteX7" fmla="*/ 1087992 w 1098009"/>
                <a:gd name="connsiteY7" fmla="*/ 86280 h 279768"/>
                <a:gd name="connsiteX8" fmla="*/ 348989 w 1098009"/>
                <a:gd name="connsiteY8" fmla="*/ 236208 h 279768"/>
                <a:gd name="connsiteX9" fmla="*/ 317079 w 1098009"/>
                <a:gd name="connsiteY9" fmla="*/ 228104 h 279768"/>
                <a:gd name="connsiteX10" fmla="*/ 248699 w 1098009"/>
                <a:gd name="connsiteY10" fmla="*/ 165296 h 279768"/>
                <a:gd name="connsiteX11" fmla="*/ 1066212 w 1098009"/>
                <a:gd name="connsiteY11" fmla="*/ 1186 h 27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8009" h="279768">
                  <a:moveTo>
                    <a:pt x="58249" y="232663"/>
                  </a:moveTo>
                  <a:cubicBezTo>
                    <a:pt x="82562" y="245832"/>
                    <a:pt x="103836" y="263560"/>
                    <a:pt x="125616" y="279768"/>
                  </a:cubicBezTo>
                  <a:cubicBezTo>
                    <a:pt x="85094" y="276223"/>
                    <a:pt x="44573" y="272677"/>
                    <a:pt x="0" y="268625"/>
                  </a:cubicBezTo>
                  <a:cubicBezTo>
                    <a:pt x="20767" y="255456"/>
                    <a:pt x="39508" y="243806"/>
                    <a:pt x="58249" y="232663"/>
                  </a:cubicBezTo>
                  <a:close/>
                  <a:moveTo>
                    <a:pt x="1066212" y="1186"/>
                  </a:moveTo>
                  <a:cubicBezTo>
                    <a:pt x="1075836" y="-841"/>
                    <a:pt x="1081914" y="-1854"/>
                    <a:pt x="1083940" y="11822"/>
                  </a:cubicBezTo>
                  <a:cubicBezTo>
                    <a:pt x="1086473" y="32083"/>
                    <a:pt x="1091538" y="52850"/>
                    <a:pt x="1097110" y="72604"/>
                  </a:cubicBezTo>
                  <a:cubicBezTo>
                    <a:pt x="1100149" y="83241"/>
                    <a:pt x="1095084" y="84760"/>
                    <a:pt x="1087992" y="86280"/>
                  </a:cubicBezTo>
                  <a:cubicBezTo>
                    <a:pt x="1075836" y="88812"/>
                    <a:pt x="381406" y="229117"/>
                    <a:pt x="348989" y="236208"/>
                  </a:cubicBezTo>
                  <a:cubicBezTo>
                    <a:pt x="336832" y="238740"/>
                    <a:pt x="327208" y="238234"/>
                    <a:pt x="317079" y="228104"/>
                  </a:cubicBezTo>
                  <a:cubicBezTo>
                    <a:pt x="296311" y="206830"/>
                    <a:pt x="273518" y="187583"/>
                    <a:pt x="248699" y="165296"/>
                  </a:cubicBezTo>
                  <a:cubicBezTo>
                    <a:pt x="278583" y="159724"/>
                    <a:pt x="1046458" y="5238"/>
                    <a:pt x="1066212" y="1186"/>
                  </a:cubicBezTo>
                  <a:close/>
                </a:path>
              </a:pathLst>
            </a:custGeom>
            <a:solidFill>
              <a:schemeClr val="accent1"/>
            </a:solidFill>
            <a:ln w="9525" cap="flat">
              <a:noFill/>
              <a:prstDash val="solid"/>
              <a:miter/>
            </a:ln>
          </p:spPr>
          <p:txBody>
            <a:bodyPr wrap="square" rtlCol="0" anchor="ctr">
              <a:noAutofit/>
            </a:bodyPr>
            <a:lstStyle/>
            <a:p>
              <a:endParaRPr lang="en-US"/>
            </a:p>
          </p:txBody>
        </p:sp>
        <p:sp>
          <p:nvSpPr>
            <p:cNvPr id="15" name="Freeform: Shape 14">
              <a:extLst>
                <a:ext uri="{FF2B5EF4-FFF2-40B4-BE49-F238E27FC236}">
                  <a16:creationId xmlns:a16="http://schemas.microsoft.com/office/drawing/2014/main" xmlns="" id="{E64CB069-5FC2-4EF1-946A-36794CB84088}"/>
                </a:ext>
              </a:extLst>
            </p:cNvPr>
            <p:cNvSpPr/>
            <p:nvPr/>
          </p:nvSpPr>
          <p:spPr>
            <a:xfrm rot="578905">
              <a:off x="327149" y="4514057"/>
              <a:ext cx="2328005" cy="1837744"/>
            </a:xfrm>
            <a:custGeom>
              <a:avLst/>
              <a:gdLst>
                <a:gd name="connsiteX0" fmla="*/ 1352938 w 2328005"/>
                <a:gd name="connsiteY0" fmla="*/ 868370 h 1837744"/>
                <a:gd name="connsiteX1" fmla="*/ 1475452 w 2328005"/>
                <a:gd name="connsiteY1" fmla="*/ 875207 h 1837744"/>
                <a:gd name="connsiteX2" fmla="*/ 1492673 w 2328005"/>
                <a:gd name="connsiteY2" fmla="*/ 879766 h 1837744"/>
                <a:gd name="connsiteX3" fmla="*/ 1564091 w 2328005"/>
                <a:gd name="connsiteY3" fmla="*/ 901040 h 1837744"/>
                <a:gd name="connsiteX4" fmla="*/ 1586885 w 2328005"/>
                <a:gd name="connsiteY4" fmla="*/ 904078 h 1837744"/>
                <a:gd name="connsiteX5" fmla="*/ 1724656 w 2328005"/>
                <a:gd name="connsiteY5" fmla="*/ 886857 h 1837744"/>
                <a:gd name="connsiteX6" fmla="*/ 1822413 w 2328005"/>
                <a:gd name="connsiteY6" fmla="*/ 889389 h 1837744"/>
                <a:gd name="connsiteX7" fmla="*/ 1886234 w 2328005"/>
                <a:gd name="connsiteY7" fmla="*/ 930924 h 1837744"/>
                <a:gd name="connsiteX8" fmla="*/ 1917132 w 2328005"/>
                <a:gd name="connsiteY8" fmla="*/ 951691 h 1837744"/>
                <a:gd name="connsiteX9" fmla="*/ 1962718 w 2328005"/>
                <a:gd name="connsiteY9" fmla="*/ 983601 h 1837744"/>
                <a:gd name="connsiteX10" fmla="*/ 1987537 w 2328005"/>
                <a:gd name="connsiteY10" fmla="*/ 1011459 h 1837744"/>
                <a:gd name="connsiteX11" fmla="*/ 1251066 w 2328005"/>
                <a:gd name="connsiteY11" fmla="*/ 1165945 h 1837744"/>
                <a:gd name="connsiteX12" fmla="*/ 1248027 w 2328005"/>
                <a:gd name="connsiteY12" fmla="*/ 1175569 h 1837744"/>
                <a:gd name="connsiteX13" fmla="*/ 1308302 w 2328005"/>
                <a:gd name="connsiteY13" fmla="*/ 1228753 h 1837744"/>
                <a:gd name="connsiteX14" fmla="*/ 1334134 w 2328005"/>
                <a:gd name="connsiteY14" fmla="*/ 1229260 h 1837744"/>
                <a:gd name="connsiteX15" fmla="*/ 2030591 w 2328005"/>
                <a:gd name="connsiteY15" fmla="*/ 1090982 h 1837744"/>
                <a:gd name="connsiteX16" fmla="*/ 2054903 w 2328005"/>
                <a:gd name="connsiteY16" fmla="*/ 1123398 h 1837744"/>
                <a:gd name="connsiteX17" fmla="*/ 2328005 w 2328005"/>
                <a:gd name="connsiteY17" fmla="*/ 1509212 h 1837744"/>
                <a:gd name="connsiteX18" fmla="*/ 1890846 w 2328005"/>
                <a:gd name="connsiteY18" fmla="*/ 1837539 h 1837744"/>
                <a:gd name="connsiteX19" fmla="*/ 1695475 w 2328005"/>
                <a:gd name="connsiteY19" fmla="*/ 1616268 h 1837744"/>
                <a:gd name="connsiteX20" fmla="*/ 1461234 w 2328005"/>
                <a:gd name="connsiteY20" fmla="*/ 1539142 h 1837744"/>
                <a:gd name="connsiteX21" fmla="*/ 1230805 w 2328005"/>
                <a:gd name="connsiteY21" fmla="*/ 1421228 h 1837744"/>
                <a:gd name="connsiteX22" fmla="*/ 1137607 w 2328005"/>
                <a:gd name="connsiteY22" fmla="*/ 1336641 h 1837744"/>
                <a:gd name="connsiteX23" fmla="*/ 1105190 w 2328005"/>
                <a:gd name="connsiteY23" fmla="*/ 1279912 h 1837744"/>
                <a:gd name="connsiteX24" fmla="*/ 1037823 w 2328005"/>
                <a:gd name="connsiteY24" fmla="*/ 1232806 h 1837744"/>
                <a:gd name="connsiteX25" fmla="*/ 1012498 w 2328005"/>
                <a:gd name="connsiteY25" fmla="*/ 1191271 h 1837744"/>
                <a:gd name="connsiteX26" fmla="*/ 1075812 w 2328005"/>
                <a:gd name="connsiteY26" fmla="*/ 1123398 h 1837744"/>
                <a:gd name="connsiteX27" fmla="*/ 1122917 w 2328005"/>
                <a:gd name="connsiteY27" fmla="*/ 1098073 h 1837744"/>
                <a:gd name="connsiteX28" fmla="*/ 1244988 w 2328005"/>
                <a:gd name="connsiteY28" fmla="*/ 938521 h 1837744"/>
                <a:gd name="connsiteX29" fmla="*/ 1313367 w 2328005"/>
                <a:gd name="connsiteY29" fmla="*/ 884831 h 1837744"/>
                <a:gd name="connsiteX30" fmla="*/ 1352938 w 2328005"/>
                <a:gd name="connsiteY30" fmla="*/ 868370 h 1837744"/>
                <a:gd name="connsiteX31" fmla="*/ 624850 w 2328005"/>
                <a:gd name="connsiteY31" fmla="*/ 11 h 1837744"/>
                <a:gd name="connsiteX32" fmla="*/ 651531 w 2328005"/>
                <a:gd name="connsiteY32" fmla="*/ 10872 h 1837744"/>
                <a:gd name="connsiteX33" fmla="*/ 653875 w 2328005"/>
                <a:gd name="connsiteY33" fmla="*/ 74725 h 1837744"/>
                <a:gd name="connsiteX34" fmla="*/ 608687 w 2328005"/>
                <a:gd name="connsiteY34" fmla="*/ 126552 h 1837744"/>
                <a:gd name="connsiteX35" fmla="*/ 694621 w 2328005"/>
                <a:gd name="connsiteY35" fmla="*/ 93416 h 1837744"/>
                <a:gd name="connsiteX36" fmla="*/ 815750 w 2328005"/>
                <a:gd name="connsiteY36" fmla="*/ 59445 h 1837744"/>
                <a:gd name="connsiteX37" fmla="*/ 866339 w 2328005"/>
                <a:gd name="connsiteY37" fmla="*/ 58118 h 1837744"/>
                <a:gd name="connsiteX38" fmla="*/ 895795 w 2328005"/>
                <a:gd name="connsiteY38" fmla="*/ 135900 h 1837744"/>
                <a:gd name="connsiteX39" fmla="*/ 972751 w 2328005"/>
                <a:gd name="connsiteY39" fmla="*/ 117382 h 1837744"/>
                <a:gd name="connsiteX40" fmla="*/ 1013012 w 2328005"/>
                <a:gd name="connsiteY40" fmla="*/ 117174 h 1837744"/>
                <a:gd name="connsiteX41" fmla="*/ 1045375 w 2328005"/>
                <a:gd name="connsiteY41" fmla="*/ 186008 h 1837744"/>
                <a:gd name="connsiteX42" fmla="*/ 994321 w 2328005"/>
                <a:gd name="connsiteY42" fmla="*/ 234130 h 1837744"/>
                <a:gd name="connsiteX43" fmla="*/ 850090 w 2328005"/>
                <a:gd name="connsiteY43" fmla="*/ 312201 h 1837744"/>
                <a:gd name="connsiteX44" fmla="*/ 675866 w 2328005"/>
                <a:gd name="connsiteY44" fmla="*/ 497120 h 1837744"/>
                <a:gd name="connsiteX45" fmla="*/ 655208 w 2328005"/>
                <a:gd name="connsiteY45" fmla="*/ 525927 h 1837744"/>
                <a:gd name="connsiteX46" fmla="*/ 865231 w 2328005"/>
                <a:gd name="connsiteY46" fmla="*/ 421832 h 1837744"/>
                <a:gd name="connsiteX47" fmla="*/ 1021286 w 2328005"/>
                <a:gd name="connsiteY47" fmla="*/ 302101 h 1837744"/>
                <a:gd name="connsiteX48" fmla="*/ 1077606 w 2328005"/>
                <a:gd name="connsiteY48" fmla="*/ 275304 h 1837744"/>
                <a:gd name="connsiteX49" fmla="*/ 1135640 w 2328005"/>
                <a:gd name="connsiteY49" fmla="*/ 294358 h 1837744"/>
                <a:gd name="connsiteX50" fmla="*/ 1128862 w 2328005"/>
                <a:gd name="connsiteY50" fmla="*/ 347158 h 1837744"/>
                <a:gd name="connsiteX51" fmla="*/ 1028813 w 2328005"/>
                <a:gd name="connsiteY51" fmla="*/ 455910 h 1837744"/>
                <a:gd name="connsiteX52" fmla="*/ 800327 w 2328005"/>
                <a:gd name="connsiteY52" fmla="*/ 657068 h 1837744"/>
                <a:gd name="connsiteX53" fmla="*/ 576118 w 2328005"/>
                <a:gd name="connsiteY53" fmla="*/ 875332 h 1837744"/>
                <a:gd name="connsiteX54" fmla="*/ 571369 w 2328005"/>
                <a:gd name="connsiteY54" fmla="*/ 881954 h 1837744"/>
                <a:gd name="connsiteX55" fmla="*/ 583741 w 2328005"/>
                <a:gd name="connsiteY55" fmla="*/ 877289 h 1837744"/>
                <a:gd name="connsiteX56" fmla="*/ 826112 w 2328005"/>
                <a:gd name="connsiteY56" fmla="*/ 723190 h 1837744"/>
                <a:gd name="connsiteX57" fmla="*/ 977646 w 2328005"/>
                <a:gd name="connsiteY57" fmla="*/ 716038 h 1837744"/>
                <a:gd name="connsiteX58" fmla="*/ 1017891 w 2328005"/>
                <a:gd name="connsiteY58" fmla="*/ 749411 h 1837744"/>
                <a:gd name="connsiteX59" fmla="*/ 1013203 w 2328005"/>
                <a:gd name="connsiteY59" fmla="*/ 774126 h 1837744"/>
                <a:gd name="connsiteX60" fmla="*/ 737147 w 2328005"/>
                <a:gd name="connsiteY60" fmla="*/ 957718 h 1837744"/>
                <a:gd name="connsiteX61" fmla="*/ 480939 w 2328005"/>
                <a:gd name="connsiteY61" fmla="*/ 1089859 h 1837744"/>
                <a:gd name="connsiteX62" fmla="*/ 396830 w 2328005"/>
                <a:gd name="connsiteY62" fmla="*/ 1109264 h 1837744"/>
                <a:gd name="connsiteX63" fmla="*/ 287055 w 2328005"/>
                <a:gd name="connsiteY63" fmla="*/ 1125305 h 1837744"/>
                <a:gd name="connsiteX64" fmla="*/ 261671 w 2328005"/>
                <a:gd name="connsiteY64" fmla="*/ 1123646 h 1837744"/>
                <a:gd name="connsiteX65" fmla="*/ 10194 w 2328005"/>
                <a:gd name="connsiteY65" fmla="*/ 676571 h 1837744"/>
                <a:gd name="connsiteX66" fmla="*/ 0 w 2328005"/>
                <a:gd name="connsiteY66" fmla="*/ 657227 h 1837744"/>
                <a:gd name="connsiteX67" fmla="*/ 241867 w 2328005"/>
                <a:gd name="connsiteY67" fmla="*/ 342324 h 1837744"/>
                <a:gd name="connsiteX68" fmla="*/ 494032 w 2328005"/>
                <a:gd name="connsiteY68" fmla="*/ 66894 h 1837744"/>
                <a:gd name="connsiteX69" fmla="*/ 596077 w 2328005"/>
                <a:gd name="connsiteY69" fmla="*/ 5700 h 1837744"/>
                <a:gd name="connsiteX70" fmla="*/ 624850 w 2328005"/>
                <a:gd name="connsiteY70" fmla="*/ 11 h 183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328005" h="1837744">
                  <a:moveTo>
                    <a:pt x="1352938" y="868370"/>
                  </a:moveTo>
                  <a:cubicBezTo>
                    <a:pt x="1392921" y="857827"/>
                    <a:pt x="1434044" y="863810"/>
                    <a:pt x="1475452" y="875207"/>
                  </a:cubicBezTo>
                  <a:lnTo>
                    <a:pt x="1492673" y="879766"/>
                  </a:lnTo>
                  <a:cubicBezTo>
                    <a:pt x="1517492" y="882805"/>
                    <a:pt x="1541298" y="890909"/>
                    <a:pt x="1564091" y="901040"/>
                  </a:cubicBezTo>
                  <a:cubicBezTo>
                    <a:pt x="1571689" y="904079"/>
                    <a:pt x="1578780" y="905092"/>
                    <a:pt x="1586885" y="904078"/>
                  </a:cubicBezTo>
                  <a:cubicBezTo>
                    <a:pt x="1632470" y="896987"/>
                    <a:pt x="1678563" y="890402"/>
                    <a:pt x="1724656" y="886857"/>
                  </a:cubicBezTo>
                  <a:cubicBezTo>
                    <a:pt x="1757580" y="884324"/>
                    <a:pt x="1789997" y="882805"/>
                    <a:pt x="1822413" y="889389"/>
                  </a:cubicBezTo>
                  <a:cubicBezTo>
                    <a:pt x="1848752" y="894961"/>
                    <a:pt x="1871545" y="907118"/>
                    <a:pt x="1886234" y="930924"/>
                  </a:cubicBezTo>
                  <a:cubicBezTo>
                    <a:pt x="1893325" y="942573"/>
                    <a:pt x="1901936" y="949664"/>
                    <a:pt x="1917132" y="951691"/>
                  </a:cubicBezTo>
                  <a:cubicBezTo>
                    <a:pt x="1936886" y="953717"/>
                    <a:pt x="1950561" y="968912"/>
                    <a:pt x="1962718" y="983601"/>
                  </a:cubicBezTo>
                  <a:cubicBezTo>
                    <a:pt x="1970315" y="993225"/>
                    <a:pt x="1978420" y="1002849"/>
                    <a:pt x="1987537" y="1011459"/>
                  </a:cubicBezTo>
                  <a:cubicBezTo>
                    <a:pt x="1982979" y="1023109"/>
                    <a:pt x="1255624" y="1164426"/>
                    <a:pt x="1251066" y="1165945"/>
                  </a:cubicBezTo>
                  <a:cubicBezTo>
                    <a:pt x="1244988" y="1167466"/>
                    <a:pt x="1241948" y="1171011"/>
                    <a:pt x="1248027" y="1175569"/>
                  </a:cubicBezTo>
                  <a:cubicBezTo>
                    <a:pt x="1268793" y="1192284"/>
                    <a:pt x="1286015" y="1213558"/>
                    <a:pt x="1308302" y="1228753"/>
                  </a:cubicBezTo>
                  <a:cubicBezTo>
                    <a:pt x="1316406" y="1234325"/>
                    <a:pt x="1325524" y="1231286"/>
                    <a:pt x="1334134" y="1229260"/>
                  </a:cubicBezTo>
                  <a:lnTo>
                    <a:pt x="2030591" y="1090982"/>
                  </a:lnTo>
                  <a:cubicBezTo>
                    <a:pt x="2043253" y="1098073"/>
                    <a:pt x="2047812" y="1112255"/>
                    <a:pt x="2054903" y="1123398"/>
                  </a:cubicBezTo>
                  <a:cubicBezTo>
                    <a:pt x="2059462" y="1137074"/>
                    <a:pt x="2267775" y="1373801"/>
                    <a:pt x="2328005" y="1509212"/>
                  </a:cubicBezTo>
                  <a:cubicBezTo>
                    <a:pt x="2203872" y="1632333"/>
                    <a:pt x="2050398" y="1700274"/>
                    <a:pt x="1890846" y="1837539"/>
                  </a:cubicBezTo>
                  <a:cubicBezTo>
                    <a:pt x="1882742" y="1844630"/>
                    <a:pt x="1767078" y="1666001"/>
                    <a:pt x="1695475" y="1616268"/>
                  </a:cubicBezTo>
                  <a:cubicBezTo>
                    <a:pt x="1623873" y="1566536"/>
                    <a:pt x="1538679" y="1571649"/>
                    <a:pt x="1461234" y="1539142"/>
                  </a:cubicBezTo>
                  <a:cubicBezTo>
                    <a:pt x="1383789" y="1506636"/>
                    <a:pt x="1284743" y="1454979"/>
                    <a:pt x="1230805" y="1421228"/>
                  </a:cubicBezTo>
                  <a:cubicBezTo>
                    <a:pt x="1176868" y="1387478"/>
                    <a:pt x="1160400" y="1373616"/>
                    <a:pt x="1137607" y="1336641"/>
                  </a:cubicBezTo>
                  <a:cubicBezTo>
                    <a:pt x="1126463" y="1317899"/>
                    <a:pt x="1116333" y="1298652"/>
                    <a:pt x="1105190" y="1279912"/>
                  </a:cubicBezTo>
                  <a:cubicBezTo>
                    <a:pt x="1079864" y="1268261"/>
                    <a:pt x="1057578" y="1252560"/>
                    <a:pt x="1037823" y="1232806"/>
                  </a:cubicBezTo>
                  <a:cubicBezTo>
                    <a:pt x="1026680" y="1220649"/>
                    <a:pt x="1013511" y="1209506"/>
                    <a:pt x="1012498" y="1191271"/>
                  </a:cubicBezTo>
                  <a:cubicBezTo>
                    <a:pt x="1009965" y="1153789"/>
                    <a:pt x="1037823" y="1122386"/>
                    <a:pt x="1075812" y="1123398"/>
                  </a:cubicBezTo>
                  <a:cubicBezTo>
                    <a:pt x="1098099" y="1123905"/>
                    <a:pt x="1110761" y="1117320"/>
                    <a:pt x="1122917" y="1098073"/>
                  </a:cubicBezTo>
                  <a:cubicBezTo>
                    <a:pt x="1158880" y="1041343"/>
                    <a:pt x="1198388" y="987653"/>
                    <a:pt x="1244988" y="938521"/>
                  </a:cubicBezTo>
                  <a:cubicBezTo>
                    <a:pt x="1265248" y="917248"/>
                    <a:pt x="1287028" y="898000"/>
                    <a:pt x="1313367" y="884831"/>
                  </a:cubicBezTo>
                  <a:cubicBezTo>
                    <a:pt x="1326410" y="877234"/>
                    <a:pt x="1339611" y="871884"/>
                    <a:pt x="1352938" y="868370"/>
                  </a:cubicBezTo>
                  <a:close/>
                  <a:moveTo>
                    <a:pt x="624850" y="11"/>
                  </a:moveTo>
                  <a:cubicBezTo>
                    <a:pt x="634228" y="218"/>
                    <a:pt x="643257" y="3184"/>
                    <a:pt x="651531" y="10872"/>
                  </a:cubicBezTo>
                  <a:cubicBezTo>
                    <a:pt x="663589" y="22026"/>
                    <a:pt x="664048" y="54945"/>
                    <a:pt x="653875" y="74725"/>
                  </a:cubicBezTo>
                  <a:cubicBezTo>
                    <a:pt x="642989" y="95498"/>
                    <a:pt x="626288" y="111096"/>
                    <a:pt x="608687" y="126552"/>
                  </a:cubicBezTo>
                  <a:cubicBezTo>
                    <a:pt x="637221" y="115427"/>
                    <a:pt x="665993" y="103972"/>
                    <a:pt x="694621" y="93416"/>
                  </a:cubicBezTo>
                  <a:cubicBezTo>
                    <a:pt x="734246" y="78712"/>
                    <a:pt x="773914" y="66045"/>
                    <a:pt x="815750" y="59445"/>
                  </a:cubicBezTo>
                  <a:cubicBezTo>
                    <a:pt x="832806" y="56635"/>
                    <a:pt x="849670" y="56192"/>
                    <a:pt x="866339" y="58118"/>
                  </a:cubicBezTo>
                  <a:cubicBezTo>
                    <a:pt x="910235" y="64027"/>
                    <a:pt x="924189" y="99103"/>
                    <a:pt x="895795" y="135900"/>
                  </a:cubicBezTo>
                  <a:cubicBezTo>
                    <a:pt x="922805" y="129699"/>
                    <a:pt x="946979" y="120460"/>
                    <a:pt x="972751" y="117382"/>
                  </a:cubicBezTo>
                  <a:cubicBezTo>
                    <a:pt x="986252" y="116033"/>
                    <a:pt x="999754" y="114685"/>
                    <a:pt x="1013012" y="117174"/>
                  </a:cubicBezTo>
                  <a:cubicBezTo>
                    <a:pt x="1048854" y="123824"/>
                    <a:pt x="1062866" y="153927"/>
                    <a:pt x="1045375" y="186008"/>
                  </a:cubicBezTo>
                  <a:cubicBezTo>
                    <a:pt x="1033446" y="207536"/>
                    <a:pt x="1015183" y="222517"/>
                    <a:pt x="994321" y="234130"/>
                  </a:cubicBezTo>
                  <a:cubicBezTo>
                    <a:pt x="946386" y="260422"/>
                    <a:pt x="897270" y="284866"/>
                    <a:pt x="850090" y="312201"/>
                  </a:cubicBezTo>
                  <a:cubicBezTo>
                    <a:pt x="774506" y="356773"/>
                    <a:pt x="724312" y="426068"/>
                    <a:pt x="675866" y="497120"/>
                  </a:cubicBezTo>
                  <a:cubicBezTo>
                    <a:pt x="670499" y="505304"/>
                    <a:pt x="664231" y="513344"/>
                    <a:pt x="655208" y="525927"/>
                  </a:cubicBezTo>
                  <a:cubicBezTo>
                    <a:pt x="733364" y="498743"/>
                    <a:pt x="803380" y="468229"/>
                    <a:pt x="865231" y="421832"/>
                  </a:cubicBezTo>
                  <a:cubicBezTo>
                    <a:pt x="917691" y="382239"/>
                    <a:pt x="969158" y="341933"/>
                    <a:pt x="1021286" y="302101"/>
                  </a:cubicBezTo>
                  <a:cubicBezTo>
                    <a:pt x="1037888" y="289439"/>
                    <a:pt x="1056332" y="279101"/>
                    <a:pt x="1077606" y="275304"/>
                  </a:cubicBezTo>
                  <a:cubicBezTo>
                    <a:pt x="1100254" y="270989"/>
                    <a:pt x="1121515" y="274202"/>
                    <a:pt x="1135640" y="294358"/>
                  </a:cubicBezTo>
                  <a:cubicBezTo>
                    <a:pt x="1148677" y="313235"/>
                    <a:pt x="1138792" y="331215"/>
                    <a:pt x="1128862" y="347158"/>
                  </a:cubicBezTo>
                  <a:cubicBezTo>
                    <a:pt x="1102874" y="389690"/>
                    <a:pt x="1065772" y="423250"/>
                    <a:pt x="1028813" y="455910"/>
                  </a:cubicBezTo>
                  <a:cubicBezTo>
                    <a:pt x="952903" y="523310"/>
                    <a:pt x="875150" y="588387"/>
                    <a:pt x="800327" y="657068"/>
                  </a:cubicBezTo>
                  <a:cubicBezTo>
                    <a:pt x="723748" y="727499"/>
                    <a:pt x="649105" y="800822"/>
                    <a:pt x="576118" y="875332"/>
                  </a:cubicBezTo>
                  <a:cubicBezTo>
                    <a:pt x="574363" y="877082"/>
                    <a:pt x="573031" y="879636"/>
                    <a:pt x="571369" y="881954"/>
                  </a:cubicBezTo>
                  <a:cubicBezTo>
                    <a:pt x="577380" y="884760"/>
                    <a:pt x="580135" y="880218"/>
                    <a:pt x="583741" y="877289"/>
                  </a:cubicBezTo>
                  <a:cubicBezTo>
                    <a:pt x="661855" y="821496"/>
                    <a:pt x="737608" y="762006"/>
                    <a:pt x="826112" y="723190"/>
                  </a:cubicBezTo>
                  <a:cubicBezTo>
                    <a:pt x="875127" y="701683"/>
                    <a:pt x="925635" y="692779"/>
                    <a:pt x="977646" y="716038"/>
                  </a:cubicBezTo>
                  <a:cubicBezTo>
                    <a:pt x="994351" y="723505"/>
                    <a:pt x="1007402" y="735371"/>
                    <a:pt x="1017891" y="749411"/>
                  </a:cubicBezTo>
                  <a:cubicBezTo>
                    <a:pt x="1024269" y="757996"/>
                    <a:pt x="1027330" y="767711"/>
                    <a:pt x="1013203" y="774126"/>
                  </a:cubicBezTo>
                  <a:cubicBezTo>
                    <a:pt x="910242" y="819120"/>
                    <a:pt x="827071" y="893848"/>
                    <a:pt x="737147" y="957718"/>
                  </a:cubicBezTo>
                  <a:cubicBezTo>
                    <a:pt x="657989" y="1014265"/>
                    <a:pt x="575670" y="1064033"/>
                    <a:pt x="480939" y="1089859"/>
                  </a:cubicBezTo>
                  <a:cubicBezTo>
                    <a:pt x="452792" y="1096249"/>
                    <a:pt x="424977" y="1102874"/>
                    <a:pt x="396830" y="1109264"/>
                  </a:cubicBezTo>
                  <a:cubicBezTo>
                    <a:pt x="360349" y="1114689"/>
                    <a:pt x="323300" y="1120209"/>
                    <a:pt x="287055" y="1125305"/>
                  </a:cubicBezTo>
                  <a:cubicBezTo>
                    <a:pt x="278527" y="1126710"/>
                    <a:pt x="269618" y="1129345"/>
                    <a:pt x="261671" y="1123646"/>
                  </a:cubicBezTo>
                  <a:cubicBezTo>
                    <a:pt x="177876" y="974811"/>
                    <a:pt x="93751" y="825738"/>
                    <a:pt x="10194" y="676571"/>
                  </a:cubicBezTo>
                  <a:cubicBezTo>
                    <a:pt x="7127" y="670360"/>
                    <a:pt x="3398" y="663675"/>
                    <a:pt x="0" y="657227"/>
                  </a:cubicBezTo>
                  <a:cubicBezTo>
                    <a:pt x="79818" y="551515"/>
                    <a:pt x="158074" y="445186"/>
                    <a:pt x="241867" y="342324"/>
                  </a:cubicBezTo>
                  <a:cubicBezTo>
                    <a:pt x="320578" y="245846"/>
                    <a:pt x="397778" y="147282"/>
                    <a:pt x="494032" y="66894"/>
                  </a:cubicBezTo>
                  <a:cubicBezTo>
                    <a:pt x="524537" y="41137"/>
                    <a:pt x="557640" y="18749"/>
                    <a:pt x="596077" y="5700"/>
                  </a:cubicBezTo>
                  <a:cubicBezTo>
                    <a:pt x="605745" y="2355"/>
                    <a:pt x="615472" y="-196"/>
                    <a:pt x="624850" y="11"/>
                  </a:cubicBezTo>
                  <a:close/>
                </a:path>
              </a:pathLst>
            </a:custGeom>
            <a:solidFill>
              <a:srgbClr val="FCD9C1"/>
            </a:solidFill>
            <a:ln w="2539"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xmlns="" id="{A9A520E3-95A1-4193-9A73-08C9675A98BF}"/>
                </a:ext>
              </a:extLst>
            </p:cNvPr>
            <p:cNvSpPr/>
            <p:nvPr/>
          </p:nvSpPr>
          <p:spPr>
            <a:xfrm rot="21479217" flipH="1">
              <a:off x="1937072" y="6023955"/>
              <a:ext cx="1006835" cy="848673"/>
            </a:xfrm>
            <a:custGeom>
              <a:avLst/>
              <a:gdLst>
                <a:gd name="connsiteX0" fmla="*/ 447868 w 1006835"/>
                <a:gd name="connsiteY0" fmla="*/ 72 h 848673"/>
                <a:gd name="connsiteX1" fmla="*/ 431875 w 1006835"/>
                <a:gd name="connsiteY1" fmla="*/ 14129 h 848673"/>
                <a:gd name="connsiteX2" fmla="*/ 357313 w 1006835"/>
                <a:gd name="connsiteY2" fmla="*/ 158774 h 848673"/>
                <a:gd name="connsiteX3" fmla="*/ 216335 w 1006835"/>
                <a:gd name="connsiteY3" fmla="*/ 429727 h 848673"/>
                <a:gd name="connsiteX4" fmla="*/ 58246 w 1006835"/>
                <a:gd name="connsiteY4" fmla="*/ 736943 h 848673"/>
                <a:gd name="connsiteX5" fmla="*/ 0 w 1006835"/>
                <a:gd name="connsiteY5" fmla="*/ 848673 h 848673"/>
                <a:gd name="connsiteX6" fmla="*/ 746679 w 1006835"/>
                <a:gd name="connsiteY6" fmla="*/ 822428 h 848673"/>
                <a:gd name="connsiteX7" fmla="*/ 818137 w 1006835"/>
                <a:gd name="connsiteY7" fmla="*/ 670937 h 848673"/>
                <a:gd name="connsiteX8" fmla="*/ 1002304 w 1006835"/>
                <a:gd name="connsiteY8" fmla="*/ 282230 h 848673"/>
                <a:gd name="connsiteX9" fmla="*/ 993340 w 1006835"/>
                <a:gd name="connsiteY9" fmla="*/ 255339 h 848673"/>
                <a:gd name="connsiteX10" fmla="*/ 474251 w 1006835"/>
                <a:gd name="connsiteY10" fmla="*/ 9240 h 848673"/>
                <a:gd name="connsiteX11" fmla="*/ 447868 w 1006835"/>
                <a:gd name="connsiteY11" fmla="*/ 72 h 84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6835" h="848673">
                  <a:moveTo>
                    <a:pt x="447868" y="72"/>
                  </a:moveTo>
                  <a:cubicBezTo>
                    <a:pt x="442470" y="683"/>
                    <a:pt x="438803" y="5165"/>
                    <a:pt x="431875" y="14129"/>
                  </a:cubicBezTo>
                  <a:cubicBezTo>
                    <a:pt x="407836" y="62616"/>
                    <a:pt x="382575" y="110695"/>
                    <a:pt x="357313" y="158774"/>
                  </a:cubicBezTo>
                  <a:cubicBezTo>
                    <a:pt x="310050" y="248820"/>
                    <a:pt x="261970" y="338866"/>
                    <a:pt x="216335" y="429727"/>
                  </a:cubicBezTo>
                  <a:cubicBezTo>
                    <a:pt x="164590" y="532812"/>
                    <a:pt x="108362" y="633043"/>
                    <a:pt x="58246" y="736943"/>
                  </a:cubicBezTo>
                  <a:lnTo>
                    <a:pt x="0" y="848673"/>
                  </a:lnTo>
                  <a:lnTo>
                    <a:pt x="746679" y="822428"/>
                  </a:lnTo>
                  <a:lnTo>
                    <a:pt x="818137" y="670937"/>
                  </a:lnTo>
                  <a:cubicBezTo>
                    <a:pt x="879254" y="541368"/>
                    <a:pt x="940372" y="411799"/>
                    <a:pt x="1002304" y="282230"/>
                  </a:cubicBezTo>
                  <a:cubicBezTo>
                    <a:pt x="1009231" y="268377"/>
                    <a:pt x="1009638" y="260636"/>
                    <a:pt x="993340" y="255339"/>
                  </a:cubicBezTo>
                  <a:lnTo>
                    <a:pt x="474251" y="9240"/>
                  </a:lnTo>
                  <a:cubicBezTo>
                    <a:pt x="460397" y="2721"/>
                    <a:pt x="453267" y="-539"/>
                    <a:pt x="447868" y="72"/>
                  </a:cubicBezTo>
                  <a:close/>
                </a:path>
              </a:pathLst>
            </a:custGeom>
            <a:solidFill>
              <a:schemeClr val="bg1"/>
            </a:solidFill>
            <a:ln w="4251"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2059808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B8FFB3-EC49-4B4E-B1F5-133E7D96ACA7}"/>
              </a:ext>
            </a:extLst>
          </p:cNvPr>
          <p:cNvSpPr>
            <a:spLocks noGrp="1"/>
          </p:cNvSpPr>
          <p:nvPr>
            <p:ph type="ctrTitle"/>
          </p:nvPr>
        </p:nvSpPr>
        <p:spPr>
          <a:xfrm>
            <a:off x="0" y="1076979"/>
            <a:ext cx="9144000" cy="1132523"/>
          </a:xfrm>
        </p:spPr>
        <p:txBody>
          <a:bodyPr/>
          <a:lstStyle/>
          <a:p>
            <a:r>
              <a:rPr lang="en" b="1" dirty="0">
                <a:solidFill>
                  <a:schemeClr val="accent5">
                    <a:lumMod val="75000"/>
                  </a:schemeClr>
                </a:solidFill>
                <a:latin typeface="Times New Roman" panose="02020603050405020304" pitchFamily="18" charset="0"/>
                <a:cs typeface="Times New Roman" panose="02020603050405020304" pitchFamily="18" charset="0"/>
              </a:rPr>
              <a:t>Supervision Personalities</a:t>
            </a:r>
            <a:endParaRPr lang="en-US"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5" name="Oval 4">
            <a:extLst>
              <a:ext uri="{FF2B5EF4-FFF2-40B4-BE49-F238E27FC236}">
                <a16:creationId xmlns:a16="http://schemas.microsoft.com/office/drawing/2014/main" xmlns="" id="{EBF080A9-3F1A-4DD1-BF55-86C643B2BE8F}"/>
              </a:ext>
            </a:extLst>
          </p:cNvPr>
          <p:cNvSpPr/>
          <p:nvPr/>
        </p:nvSpPr>
        <p:spPr>
          <a:xfrm>
            <a:off x="1629294" y="3213879"/>
            <a:ext cx="1752600" cy="1882774"/>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w="31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xmlns="" id="{B1FC42C6-4ED7-4B01-A7A0-DC8DD2AB2EE9}"/>
              </a:ext>
            </a:extLst>
          </p:cNvPr>
          <p:cNvSpPr txBox="1"/>
          <p:nvPr/>
        </p:nvSpPr>
        <p:spPr>
          <a:xfrm>
            <a:off x="405938" y="5390182"/>
            <a:ext cx="4318462" cy="1138773"/>
          </a:xfrm>
          <a:prstGeom prst="rect">
            <a:avLst/>
          </a:prstGeom>
          <a:noFill/>
        </p:spPr>
        <p:txBody>
          <a:bodyPr wrap="square" rtlCol="0">
            <a:spAutoFit/>
          </a:bodyPr>
          <a:lstStyle/>
          <a:p>
            <a:pPr algn="ctr" fontAlgn="base"/>
            <a:r>
              <a:rPr lang="en-US" dirty="0"/>
              <a:t>Dr. Amithalal Caldera</a:t>
            </a:r>
          </a:p>
          <a:p>
            <a:pPr algn="ctr" fontAlgn="base"/>
            <a:r>
              <a:rPr lang="en-US" sz="1600" dirty="0"/>
              <a:t>Senior Lecturer (Higher Grade)</a:t>
            </a:r>
          </a:p>
          <a:p>
            <a:pPr algn="ctr" fontAlgn="base"/>
            <a:r>
              <a:rPr lang="en-US" sz="1600" dirty="0"/>
              <a:t>Faculty of Computing | Information Technology</a:t>
            </a:r>
          </a:p>
          <a:p>
            <a:endParaRPr lang="en-US" dirty="0"/>
          </a:p>
        </p:txBody>
      </p:sp>
      <p:sp>
        <p:nvSpPr>
          <p:cNvPr id="7" name="TextBox 6">
            <a:extLst>
              <a:ext uri="{FF2B5EF4-FFF2-40B4-BE49-F238E27FC236}">
                <a16:creationId xmlns:a16="http://schemas.microsoft.com/office/drawing/2014/main" xmlns="" id="{E13FB87C-DB98-4369-B01E-3060EF34761E}"/>
              </a:ext>
            </a:extLst>
          </p:cNvPr>
          <p:cNvSpPr txBox="1"/>
          <p:nvPr/>
        </p:nvSpPr>
        <p:spPr>
          <a:xfrm>
            <a:off x="581891" y="2520482"/>
            <a:ext cx="1828800" cy="461665"/>
          </a:xfrm>
          <a:prstGeom prst="rect">
            <a:avLst/>
          </a:prstGeom>
          <a:noFill/>
        </p:spPr>
        <p:txBody>
          <a:bodyPr wrap="square" rtlCol="0">
            <a:spAutoFit/>
          </a:bodyPr>
          <a:lstStyle/>
          <a:p>
            <a:r>
              <a:rPr lang="en-US" sz="2400" b="1" dirty="0"/>
              <a:t>Supervisor :</a:t>
            </a:r>
          </a:p>
        </p:txBody>
      </p:sp>
      <p:sp>
        <p:nvSpPr>
          <p:cNvPr id="8" name="TextBox 7">
            <a:extLst>
              <a:ext uri="{FF2B5EF4-FFF2-40B4-BE49-F238E27FC236}">
                <a16:creationId xmlns:a16="http://schemas.microsoft.com/office/drawing/2014/main" xmlns="" id="{51FDBD36-4999-4424-9D6C-29B6FF7AB630}"/>
              </a:ext>
            </a:extLst>
          </p:cNvPr>
          <p:cNvSpPr txBox="1"/>
          <p:nvPr/>
        </p:nvSpPr>
        <p:spPr>
          <a:xfrm>
            <a:off x="6533803" y="2538859"/>
            <a:ext cx="2643447" cy="738664"/>
          </a:xfrm>
          <a:prstGeom prst="rect">
            <a:avLst/>
          </a:prstGeom>
          <a:noFill/>
        </p:spPr>
        <p:txBody>
          <a:bodyPr wrap="square" rtlCol="0">
            <a:spAutoFit/>
          </a:bodyPr>
          <a:lstStyle/>
          <a:p>
            <a:r>
              <a:rPr lang="en-US" sz="2400" b="1" dirty="0"/>
              <a:t>Co - Supervisor :</a:t>
            </a:r>
          </a:p>
          <a:p>
            <a:endParaRPr lang="en-US" dirty="0"/>
          </a:p>
        </p:txBody>
      </p:sp>
      <p:sp>
        <p:nvSpPr>
          <p:cNvPr id="10" name="TextBox 9">
            <a:extLst>
              <a:ext uri="{FF2B5EF4-FFF2-40B4-BE49-F238E27FC236}">
                <a16:creationId xmlns:a16="http://schemas.microsoft.com/office/drawing/2014/main" xmlns="" id="{2240F09D-2336-4F2A-8779-B45805DA422E}"/>
              </a:ext>
            </a:extLst>
          </p:cNvPr>
          <p:cNvSpPr txBox="1"/>
          <p:nvPr/>
        </p:nvSpPr>
        <p:spPr>
          <a:xfrm>
            <a:off x="6251170" y="5390182"/>
            <a:ext cx="4865717" cy="1138773"/>
          </a:xfrm>
          <a:prstGeom prst="rect">
            <a:avLst/>
          </a:prstGeom>
          <a:noFill/>
        </p:spPr>
        <p:txBody>
          <a:bodyPr wrap="square" rtlCol="0">
            <a:spAutoFit/>
          </a:bodyPr>
          <a:lstStyle/>
          <a:p>
            <a:pPr algn="ctr" fontAlgn="base"/>
            <a:r>
              <a:rPr lang="en-US" dirty="0"/>
              <a:t>Ms. Supipi Karunathilaka</a:t>
            </a:r>
          </a:p>
          <a:p>
            <a:pPr algn="ctr" fontAlgn="base"/>
            <a:r>
              <a:rPr lang="en-US" sz="1600" dirty="0"/>
              <a:t>Instructor</a:t>
            </a:r>
          </a:p>
          <a:p>
            <a:pPr algn="ctr" fontAlgn="base"/>
            <a:r>
              <a:rPr lang="en-US" sz="1600" dirty="0"/>
              <a:t>Faculty of Computing | Information Technology</a:t>
            </a:r>
          </a:p>
          <a:p>
            <a:endParaRPr lang="en-US" dirty="0"/>
          </a:p>
        </p:txBody>
      </p:sp>
      <p:sp>
        <p:nvSpPr>
          <p:cNvPr id="11" name="TextBox 10">
            <a:extLst>
              <a:ext uri="{FF2B5EF4-FFF2-40B4-BE49-F238E27FC236}">
                <a16:creationId xmlns:a16="http://schemas.microsoft.com/office/drawing/2014/main" xmlns="" id="{00B8E6FC-3115-47A7-8F1E-50D7C6D23243}"/>
              </a:ext>
            </a:extLst>
          </p:cNvPr>
          <p:cNvSpPr txBox="1"/>
          <p:nvPr/>
        </p:nvSpPr>
        <p:spPr>
          <a:xfrm>
            <a:off x="5104014" y="270568"/>
            <a:ext cx="7780714" cy="954107"/>
          </a:xfrm>
          <a:prstGeom prst="rect">
            <a:avLst/>
          </a:prstGeom>
          <a:noFill/>
        </p:spPr>
        <p:txBody>
          <a:bodyPr wrap="square" rtlCol="0">
            <a:spAutoFit/>
          </a:bodyPr>
          <a:lstStyle/>
          <a:p>
            <a:pPr algn="ctr"/>
            <a:r>
              <a:rPr lang="en-US" sz="2800" dirty="0">
                <a:effectLst>
                  <a:outerShdw blurRad="38100" dist="38100" dir="2700000" algn="tl">
                    <a:srgbClr val="000000">
                      <a:alpha val="43137"/>
                    </a:srgbClr>
                  </a:outerShdw>
                </a:effectLst>
                <a:latin typeface="Sitka Subheading" panose="02000505000000020004" pitchFamily="2" charset="0"/>
              </a:rPr>
              <a:t>MOTORBIKE DEFECT CHECKER AND PREDICTOR</a:t>
            </a:r>
          </a:p>
        </p:txBody>
      </p:sp>
      <p:pic>
        <p:nvPicPr>
          <p:cNvPr id="12" name="Picture 11" descr="A picture containing application&#10;&#10;Description automatically generated">
            <a:extLst>
              <a:ext uri="{FF2B5EF4-FFF2-40B4-BE49-F238E27FC236}">
                <a16:creationId xmlns:a16="http://schemas.microsoft.com/office/drawing/2014/main" xmlns="" id="{A3DC4997-B6F6-4BE4-85ED-F6E994E3F958}"/>
              </a:ext>
            </a:extLst>
          </p:cNvPr>
          <p:cNvPicPr>
            <a:picLocks noChangeAspect="1"/>
          </p:cNvPicPr>
          <p:nvPr/>
        </p:nvPicPr>
        <p:blipFill>
          <a:blip r:embed="rId3"/>
          <a:stretch>
            <a:fillRect/>
          </a:stretch>
        </p:blipFill>
        <p:spPr>
          <a:xfrm>
            <a:off x="114595" y="6434051"/>
            <a:ext cx="2211597" cy="423949"/>
          </a:xfrm>
          <a:prstGeom prst="rect">
            <a:avLst/>
          </a:prstGeom>
        </p:spPr>
      </p:pic>
      <p:sp>
        <p:nvSpPr>
          <p:cNvPr id="13" name="Oval 12">
            <a:extLst>
              <a:ext uri="{FF2B5EF4-FFF2-40B4-BE49-F238E27FC236}">
                <a16:creationId xmlns:a16="http://schemas.microsoft.com/office/drawing/2014/main" xmlns="" id="{F7E04D58-30FC-40BE-8939-B50FB6645F7A}"/>
              </a:ext>
            </a:extLst>
          </p:cNvPr>
          <p:cNvSpPr/>
          <p:nvPr/>
        </p:nvSpPr>
        <p:spPr>
          <a:xfrm>
            <a:off x="7769628" y="3213879"/>
            <a:ext cx="1828800" cy="1828801"/>
          </a:xfrm>
          <a:prstGeom prst="ellipse">
            <a:avLst/>
          </a:prstGeom>
          <a:blipFill dpi="0" rotWithShape="1">
            <a:blip>
              <a:extLst>
                <a:ext uri="{28A0092B-C50C-407E-A947-70E740481C1C}">
                  <a14:useLocalDpi xmlns:a14="http://schemas.microsoft.com/office/drawing/2010/main" val="0"/>
                </a:ext>
              </a:extLst>
            </a:blip>
            <a:srcRect/>
            <a:stretch>
              <a:fillRect/>
            </a:stretch>
          </a:blipFill>
          <a:ln w="31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88857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52D4AE1F-F681-4FEC-B226-21142E5D065F}"/>
              </a:ext>
            </a:extLst>
          </p:cNvPr>
          <p:cNvSpPr txBox="1"/>
          <p:nvPr/>
        </p:nvSpPr>
        <p:spPr>
          <a:xfrm>
            <a:off x="6001789" y="48579"/>
            <a:ext cx="6190211" cy="1231106"/>
          </a:xfrm>
          <a:prstGeom prst="rect">
            <a:avLst/>
          </a:prstGeom>
          <a:noFill/>
        </p:spPr>
        <p:txBody>
          <a:bodyPr wrap="square" rtlCol="0">
            <a:spAutoFit/>
          </a:bodyPr>
          <a:lstStyle/>
          <a:p>
            <a:pPr algn="ctr"/>
            <a:r>
              <a:rPr lang="en-US" sz="2800" dirty="0">
                <a:effectLst>
                  <a:outerShdw blurRad="38100" dist="38100" dir="2700000" algn="tl">
                    <a:srgbClr val="000000">
                      <a:alpha val="43137"/>
                    </a:srgbClr>
                  </a:outerShdw>
                </a:effectLst>
                <a:latin typeface="Sitka Subheading" panose="02000505000000020004" pitchFamily="2" charset="0"/>
              </a:rPr>
              <a:t>MOTORBIKE DEFECT CHECKER AND PREDICTOR</a:t>
            </a:r>
          </a:p>
          <a:p>
            <a:endParaRPr lang="en-US" dirty="0"/>
          </a:p>
        </p:txBody>
      </p:sp>
      <p:pic>
        <p:nvPicPr>
          <p:cNvPr id="6" name="Content Placeholder 4" descr="A picture containing application&#10;&#10;Description automatically generated">
            <a:extLst>
              <a:ext uri="{FF2B5EF4-FFF2-40B4-BE49-F238E27FC236}">
                <a16:creationId xmlns:a16="http://schemas.microsoft.com/office/drawing/2014/main" xmlns="" id="{B9691C46-0736-465D-8971-477E9DB82853}"/>
              </a:ext>
            </a:extLst>
          </p:cNvPr>
          <p:cNvPicPr>
            <a:picLocks noChangeAspect="1"/>
          </p:cNvPicPr>
          <p:nvPr/>
        </p:nvPicPr>
        <p:blipFill>
          <a:blip r:embed="rId2"/>
          <a:stretch>
            <a:fillRect/>
          </a:stretch>
        </p:blipFill>
        <p:spPr>
          <a:xfrm>
            <a:off x="69272" y="6355225"/>
            <a:ext cx="2319251" cy="444585"/>
          </a:xfrm>
          <a:prstGeom prst="rect">
            <a:avLst/>
          </a:prstGeom>
        </p:spPr>
      </p:pic>
      <p:sp>
        <p:nvSpPr>
          <p:cNvPr id="7" name="TextBox 6">
            <a:extLst>
              <a:ext uri="{FF2B5EF4-FFF2-40B4-BE49-F238E27FC236}">
                <a16:creationId xmlns:a16="http://schemas.microsoft.com/office/drawing/2014/main" xmlns="" id="{CDBA6D14-A824-4F33-AB3E-5D175EB413BA}"/>
              </a:ext>
            </a:extLst>
          </p:cNvPr>
          <p:cNvSpPr txBox="1"/>
          <p:nvPr/>
        </p:nvSpPr>
        <p:spPr>
          <a:xfrm>
            <a:off x="798023" y="3837251"/>
            <a:ext cx="2219498" cy="954107"/>
          </a:xfrm>
          <a:prstGeom prst="rect">
            <a:avLst/>
          </a:prstGeom>
          <a:noFill/>
        </p:spPr>
        <p:txBody>
          <a:bodyPr wrap="square" rtlCol="0">
            <a:spAutoFit/>
          </a:bodyPr>
          <a:lstStyle/>
          <a:p>
            <a:r>
              <a:rPr lang="en-GB" sz="2800" b="1" dirty="0">
                <a:solidFill>
                  <a:srgbClr val="FFFFFF"/>
                </a:solidFill>
              </a:rPr>
              <a:t>Completion</a:t>
            </a:r>
            <a:r>
              <a:rPr lang="en-US" sz="2800" b="1" dirty="0">
                <a:solidFill>
                  <a:srgbClr val="FFFFFF"/>
                </a:solidFill>
              </a:rPr>
              <a:t> of the System</a:t>
            </a:r>
            <a:endParaRPr lang="en-US" sz="2800" dirty="0"/>
          </a:p>
        </p:txBody>
      </p:sp>
      <p:sp>
        <p:nvSpPr>
          <p:cNvPr id="3" name="Rectangle 2">
            <a:extLst>
              <a:ext uri="{FF2B5EF4-FFF2-40B4-BE49-F238E27FC236}">
                <a16:creationId xmlns:a16="http://schemas.microsoft.com/office/drawing/2014/main" xmlns="" id="{AC58CBF6-B483-4607-876A-708750C3F1CA}"/>
              </a:ext>
            </a:extLst>
          </p:cNvPr>
          <p:cNvSpPr/>
          <p:nvPr/>
        </p:nvSpPr>
        <p:spPr>
          <a:xfrm>
            <a:off x="3586357" y="6355225"/>
            <a:ext cx="4819781" cy="369332"/>
          </a:xfrm>
          <a:prstGeom prst="rect">
            <a:avLst/>
          </a:prstGeom>
        </p:spPr>
        <p:txBody>
          <a:bodyPr wrap="none">
            <a:spAutoFit/>
          </a:bodyPr>
          <a:lstStyle/>
          <a:p>
            <a:r>
              <a:rPr lang="en-US" b="1" dirty="0"/>
              <a:t>IT20219598</a:t>
            </a:r>
            <a:r>
              <a:rPr lang="en-US" dirty="0"/>
              <a:t>   |   S.L.D.P Pramodya |   TMP-23-383</a:t>
            </a:r>
          </a:p>
        </p:txBody>
      </p:sp>
      <p:pic>
        <p:nvPicPr>
          <p:cNvPr id="9" name="Picture 8">
            <a:extLst>
              <a:ext uri="{FF2B5EF4-FFF2-40B4-BE49-F238E27FC236}">
                <a16:creationId xmlns:a16="http://schemas.microsoft.com/office/drawing/2014/main" xmlns="" id="{CBDA713F-7BBE-4D54-8AF1-8024620BB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785" y="865971"/>
            <a:ext cx="7452261" cy="3044947"/>
          </a:xfrm>
          <a:prstGeom prst="rect">
            <a:avLst/>
          </a:prstGeom>
        </p:spPr>
      </p:pic>
      <p:pic>
        <p:nvPicPr>
          <p:cNvPr id="11" name="Picture 10">
            <a:extLst>
              <a:ext uri="{FF2B5EF4-FFF2-40B4-BE49-F238E27FC236}">
                <a16:creationId xmlns:a16="http://schemas.microsoft.com/office/drawing/2014/main" xmlns="" id="{01B85FC4-73ED-43B4-AF3D-3BE749278C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6611" y="3156195"/>
            <a:ext cx="7700357" cy="3168250"/>
          </a:xfrm>
          <a:prstGeom prst="rect">
            <a:avLst/>
          </a:prstGeom>
        </p:spPr>
      </p:pic>
    </p:spTree>
    <p:extLst>
      <p:ext uri="{BB962C8B-B14F-4D97-AF65-F5344CB8AC3E}">
        <p14:creationId xmlns:p14="http://schemas.microsoft.com/office/powerpoint/2010/main" val="40314702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52D4AE1F-F681-4FEC-B226-21142E5D065F}"/>
              </a:ext>
            </a:extLst>
          </p:cNvPr>
          <p:cNvSpPr txBox="1"/>
          <p:nvPr/>
        </p:nvSpPr>
        <p:spPr>
          <a:xfrm>
            <a:off x="5760720" y="365760"/>
            <a:ext cx="6325985" cy="1231106"/>
          </a:xfrm>
          <a:prstGeom prst="rect">
            <a:avLst/>
          </a:prstGeom>
          <a:noFill/>
        </p:spPr>
        <p:txBody>
          <a:bodyPr wrap="square" rtlCol="0">
            <a:spAutoFit/>
          </a:bodyPr>
          <a:lstStyle/>
          <a:p>
            <a:pPr algn="ctr"/>
            <a:r>
              <a:rPr lang="en-US" sz="2800" dirty="0">
                <a:effectLst>
                  <a:outerShdw blurRad="38100" dist="38100" dir="2700000" algn="tl">
                    <a:srgbClr val="000000">
                      <a:alpha val="43137"/>
                    </a:srgbClr>
                  </a:outerShdw>
                </a:effectLst>
                <a:latin typeface="Sitka Subheading" panose="02000505000000020004" pitchFamily="2" charset="0"/>
              </a:rPr>
              <a:t>MOTORBIKE DEFECT CHECKER AND PREDICTOR</a:t>
            </a:r>
          </a:p>
          <a:p>
            <a:endParaRPr lang="en-US" dirty="0"/>
          </a:p>
        </p:txBody>
      </p:sp>
      <p:pic>
        <p:nvPicPr>
          <p:cNvPr id="6" name="Content Placeholder 4" descr="A picture containing application&#10;&#10;Description automatically generated">
            <a:extLst>
              <a:ext uri="{FF2B5EF4-FFF2-40B4-BE49-F238E27FC236}">
                <a16:creationId xmlns:a16="http://schemas.microsoft.com/office/drawing/2014/main" xmlns="" id="{B9691C46-0736-465D-8971-477E9DB82853}"/>
              </a:ext>
            </a:extLst>
          </p:cNvPr>
          <p:cNvPicPr>
            <a:picLocks noChangeAspect="1"/>
          </p:cNvPicPr>
          <p:nvPr/>
        </p:nvPicPr>
        <p:blipFill>
          <a:blip r:embed="rId2"/>
          <a:stretch>
            <a:fillRect/>
          </a:stretch>
        </p:blipFill>
        <p:spPr>
          <a:xfrm>
            <a:off x="69272" y="6355225"/>
            <a:ext cx="2319251" cy="444585"/>
          </a:xfrm>
          <a:prstGeom prst="rect">
            <a:avLst/>
          </a:prstGeom>
        </p:spPr>
      </p:pic>
      <p:sp>
        <p:nvSpPr>
          <p:cNvPr id="7" name="TextBox 6">
            <a:extLst>
              <a:ext uri="{FF2B5EF4-FFF2-40B4-BE49-F238E27FC236}">
                <a16:creationId xmlns:a16="http://schemas.microsoft.com/office/drawing/2014/main" xmlns="" id="{CDBA6D14-A824-4F33-AB3E-5D175EB413BA}"/>
              </a:ext>
            </a:extLst>
          </p:cNvPr>
          <p:cNvSpPr txBox="1"/>
          <p:nvPr/>
        </p:nvSpPr>
        <p:spPr>
          <a:xfrm>
            <a:off x="798023" y="3837251"/>
            <a:ext cx="2219498" cy="954107"/>
          </a:xfrm>
          <a:prstGeom prst="rect">
            <a:avLst/>
          </a:prstGeom>
          <a:noFill/>
        </p:spPr>
        <p:txBody>
          <a:bodyPr wrap="square" rtlCol="0">
            <a:spAutoFit/>
          </a:bodyPr>
          <a:lstStyle/>
          <a:p>
            <a:r>
              <a:rPr lang="en-GB" sz="2800" b="1" dirty="0">
                <a:solidFill>
                  <a:srgbClr val="FFFFFF"/>
                </a:solidFill>
              </a:rPr>
              <a:t>Completion</a:t>
            </a:r>
            <a:r>
              <a:rPr lang="en-US" sz="2800" b="1" dirty="0">
                <a:solidFill>
                  <a:srgbClr val="FFFFFF"/>
                </a:solidFill>
              </a:rPr>
              <a:t> of the System</a:t>
            </a:r>
            <a:endParaRPr lang="en-US" sz="2800" dirty="0"/>
          </a:p>
        </p:txBody>
      </p:sp>
      <p:sp>
        <p:nvSpPr>
          <p:cNvPr id="3" name="Rectangle 2">
            <a:extLst>
              <a:ext uri="{FF2B5EF4-FFF2-40B4-BE49-F238E27FC236}">
                <a16:creationId xmlns:a16="http://schemas.microsoft.com/office/drawing/2014/main" xmlns="" id="{520A7437-8E50-4153-B836-2F62DA6C1E28}"/>
              </a:ext>
            </a:extLst>
          </p:cNvPr>
          <p:cNvSpPr/>
          <p:nvPr/>
        </p:nvSpPr>
        <p:spPr>
          <a:xfrm>
            <a:off x="3627920" y="6488668"/>
            <a:ext cx="4819781" cy="369332"/>
          </a:xfrm>
          <a:prstGeom prst="rect">
            <a:avLst/>
          </a:prstGeom>
        </p:spPr>
        <p:txBody>
          <a:bodyPr wrap="none">
            <a:spAutoFit/>
          </a:bodyPr>
          <a:lstStyle/>
          <a:p>
            <a:r>
              <a:rPr lang="en-US" b="1" dirty="0"/>
              <a:t>IT20219598</a:t>
            </a:r>
            <a:r>
              <a:rPr lang="en-US" dirty="0"/>
              <a:t>   |   S.L.D.P Pramodya |   TMP-23-383</a:t>
            </a:r>
          </a:p>
        </p:txBody>
      </p:sp>
      <p:pic>
        <p:nvPicPr>
          <p:cNvPr id="5" name="Picture 4">
            <a:extLst>
              <a:ext uri="{FF2B5EF4-FFF2-40B4-BE49-F238E27FC236}">
                <a16:creationId xmlns:a16="http://schemas.microsoft.com/office/drawing/2014/main" xmlns="" id="{4A537D43-82E9-4250-A1F9-05DD14B30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6747" y="1538781"/>
            <a:ext cx="9193878" cy="4596939"/>
          </a:xfrm>
          <a:prstGeom prst="rect">
            <a:avLst/>
          </a:prstGeom>
        </p:spPr>
      </p:pic>
    </p:spTree>
    <p:extLst>
      <p:ext uri="{BB962C8B-B14F-4D97-AF65-F5344CB8AC3E}">
        <p14:creationId xmlns:p14="http://schemas.microsoft.com/office/powerpoint/2010/main" val="3914179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B6CEE87-4BDD-267F-4EB9-27900E1E81B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xmlns="" id="{F2BBA76A-7040-9FE1-8EBE-D02527B5253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42094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descr="A picture containing application&#10;&#10;Description automatically generated">
            <a:extLst>
              <a:ext uri="{FF2B5EF4-FFF2-40B4-BE49-F238E27FC236}">
                <a16:creationId xmlns:a16="http://schemas.microsoft.com/office/drawing/2014/main" xmlns="" id="{B9691C46-0736-465D-8971-477E9DB82853}"/>
              </a:ext>
            </a:extLst>
          </p:cNvPr>
          <p:cNvPicPr>
            <a:picLocks noChangeAspect="1"/>
          </p:cNvPicPr>
          <p:nvPr/>
        </p:nvPicPr>
        <p:blipFill>
          <a:blip r:embed="rId4"/>
          <a:stretch>
            <a:fillRect/>
          </a:stretch>
        </p:blipFill>
        <p:spPr>
          <a:xfrm>
            <a:off x="69272" y="6355225"/>
            <a:ext cx="2319251" cy="444585"/>
          </a:xfrm>
          <a:prstGeom prst="rect">
            <a:avLst/>
          </a:prstGeom>
        </p:spPr>
      </p:pic>
      <p:sp>
        <p:nvSpPr>
          <p:cNvPr id="7" name="TextBox 6">
            <a:extLst>
              <a:ext uri="{FF2B5EF4-FFF2-40B4-BE49-F238E27FC236}">
                <a16:creationId xmlns:a16="http://schemas.microsoft.com/office/drawing/2014/main" xmlns="" id="{CDBA6D14-A824-4F33-AB3E-5D175EB413BA}"/>
              </a:ext>
            </a:extLst>
          </p:cNvPr>
          <p:cNvSpPr txBox="1"/>
          <p:nvPr/>
        </p:nvSpPr>
        <p:spPr>
          <a:xfrm>
            <a:off x="798023" y="3837251"/>
            <a:ext cx="2219498" cy="954107"/>
          </a:xfrm>
          <a:prstGeom prst="rect">
            <a:avLst/>
          </a:prstGeom>
          <a:noFill/>
        </p:spPr>
        <p:txBody>
          <a:bodyPr wrap="square" rtlCol="0">
            <a:spAutoFit/>
          </a:bodyPr>
          <a:lstStyle/>
          <a:p>
            <a:r>
              <a:rPr lang="en-GB" sz="2800" b="1" dirty="0">
                <a:solidFill>
                  <a:srgbClr val="FFFFFF"/>
                </a:solidFill>
              </a:rPr>
              <a:t>Completion</a:t>
            </a:r>
            <a:r>
              <a:rPr lang="en-US" sz="2800" b="1" dirty="0">
                <a:solidFill>
                  <a:srgbClr val="FFFFFF"/>
                </a:solidFill>
              </a:rPr>
              <a:t> of the System</a:t>
            </a:r>
            <a:endParaRPr lang="en-US" sz="2800" dirty="0"/>
          </a:p>
        </p:txBody>
      </p:sp>
      <p:sp>
        <p:nvSpPr>
          <p:cNvPr id="5" name="Rectangle 4">
            <a:extLst>
              <a:ext uri="{FF2B5EF4-FFF2-40B4-BE49-F238E27FC236}">
                <a16:creationId xmlns:a16="http://schemas.microsoft.com/office/drawing/2014/main" xmlns="" id="{E32F21BC-66E9-436D-9873-B7DD2DCAA330}"/>
              </a:ext>
            </a:extLst>
          </p:cNvPr>
          <p:cNvSpPr/>
          <p:nvPr/>
        </p:nvSpPr>
        <p:spPr>
          <a:xfrm>
            <a:off x="3017521" y="6488668"/>
            <a:ext cx="4819781" cy="646331"/>
          </a:xfrm>
          <a:prstGeom prst="rect">
            <a:avLst/>
          </a:prstGeom>
        </p:spPr>
        <p:txBody>
          <a:bodyPr wrap="none">
            <a:spAutoFit/>
          </a:bodyPr>
          <a:lstStyle/>
          <a:p>
            <a:r>
              <a:rPr lang="en-US" b="1" dirty="0"/>
              <a:t>IT20219598</a:t>
            </a:r>
            <a:r>
              <a:rPr lang="en-US" dirty="0"/>
              <a:t>   |   S.L.D.P </a:t>
            </a:r>
            <a:r>
              <a:rPr lang="en-US" dirty="0" err="1"/>
              <a:t>Pramodya</a:t>
            </a:r>
            <a:r>
              <a:rPr lang="en-US" dirty="0"/>
              <a:t> |   TMP-23-383</a:t>
            </a:r>
          </a:p>
          <a:p>
            <a:endParaRPr lang="en-US" dirty="0"/>
          </a:p>
        </p:txBody>
      </p:sp>
      <p:sp>
        <p:nvSpPr>
          <p:cNvPr id="8" name="TextBox 7">
            <a:extLst>
              <a:ext uri="{FF2B5EF4-FFF2-40B4-BE49-F238E27FC236}">
                <a16:creationId xmlns:a16="http://schemas.microsoft.com/office/drawing/2014/main" xmlns="" id="{52D4AE1F-F681-4FEC-B226-21142E5D065F}"/>
              </a:ext>
            </a:extLst>
          </p:cNvPr>
          <p:cNvSpPr txBox="1"/>
          <p:nvPr/>
        </p:nvSpPr>
        <p:spPr>
          <a:xfrm>
            <a:off x="6267796" y="0"/>
            <a:ext cx="6325985" cy="1138773"/>
          </a:xfrm>
          <a:prstGeom prst="rect">
            <a:avLst/>
          </a:prstGeom>
          <a:noFill/>
        </p:spPr>
        <p:txBody>
          <a:bodyPr wrap="square" rtlCol="0">
            <a:spAutoFit/>
          </a:bodyPr>
          <a:lstStyle/>
          <a:p>
            <a:pPr algn="ctr"/>
            <a:r>
              <a:rPr lang="en-US" sz="2500" dirty="0">
                <a:effectLst>
                  <a:outerShdw blurRad="38100" dist="38100" dir="2700000" algn="tl">
                    <a:srgbClr val="000000">
                      <a:alpha val="43137"/>
                    </a:srgbClr>
                  </a:outerShdw>
                </a:effectLst>
                <a:latin typeface="Sitka Subheading" panose="02000505000000020004" pitchFamily="2" charset="0"/>
              </a:rPr>
              <a:t>MOTORBIKE DEFECT CHECKER AND PREDICTOR</a:t>
            </a:r>
          </a:p>
          <a:p>
            <a:endParaRPr lang="en-US" dirty="0"/>
          </a:p>
        </p:txBody>
      </p:sp>
      <p:pic>
        <p:nvPicPr>
          <p:cNvPr id="2" name="v3">
            <a:hlinkClick r:id="" action="ppaction://media"/>
            <a:extLst>
              <a:ext uri="{FF2B5EF4-FFF2-40B4-BE49-F238E27FC236}">
                <a16:creationId xmlns:a16="http://schemas.microsoft.com/office/drawing/2014/main" xmlns="" id="{D65A17C9-3C3A-480A-8CFA-AAD411769A1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97310" y="867750"/>
            <a:ext cx="9992742" cy="5620918"/>
          </a:xfrm>
          <a:prstGeom prst="rect">
            <a:avLst/>
          </a:prstGeom>
        </p:spPr>
      </p:pic>
    </p:spTree>
    <p:extLst>
      <p:ext uri="{BB962C8B-B14F-4D97-AF65-F5344CB8AC3E}">
        <p14:creationId xmlns:p14="http://schemas.microsoft.com/office/powerpoint/2010/main" val="92001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9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9B1B6B-8BD7-2C49-71D5-BD085448FE5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xmlns="" id="{A202044B-6032-898B-F835-C425F7A8625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256892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52D4AE1F-F681-4FEC-B226-21142E5D065F}"/>
              </a:ext>
            </a:extLst>
          </p:cNvPr>
          <p:cNvSpPr txBox="1"/>
          <p:nvPr/>
        </p:nvSpPr>
        <p:spPr>
          <a:xfrm>
            <a:off x="5866015" y="173647"/>
            <a:ext cx="6325985" cy="1231106"/>
          </a:xfrm>
          <a:prstGeom prst="rect">
            <a:avLst/>
          </a:prstGeom>
          <a:noFill/>
        </p:spPr>
        <p:txBody>
          <a:bodyPr wrap="square" rtlCol="0">
            <a:spAutoFit/>
          </a:bodyPr>
          <a:lstStyle/>
          <a:p>
            <a:pPr algn="ctr"/>
            <a:r>
              <a:rPr lang="en-US" sz="2800" dirty="0">
                <a:effectLst>
                  <a:outerShdw blurRad="38100" dist="38100" dir="2700000" algn="tl">
                    <a:srgbClr val="000000">
                      <a:alpha val="43137"/>
                    </a:srgbClr>
                  </a:outerShdw>
                </a:effectLst>
                <a:latin typeface="Sitka Subheading" panose="02000505000000020004" pitchFamily="2" charset="0"/>
              </a:rPr>
              <a:t>MOTORBIKE DEFECT CHECKER AND PREDICTOR</a:t>
            </a:r>
          </a:p>
          <a:p>
            <a:endParaRPr lang="en-US" dirty="0"/>
          </a:p>
        </p:txBody>
      </p:sp>
      <p:pic>
        <p:nvPicPr>
          <p:cNvPr id="6" name="Content Placeholder 4" descr="A picture containing application&#10;&#10;Description automatically generated">
            <a:extLst>
              <a:ext uri="{FF2B5EF4-FFF2-40B4-BE49-F238E27FC236}">
                <a16:creationId xmlns:a16="http://schemas.microsoft.com/office/drawing/2014/main" xmlns="" id="{B9691C46-0736-465D-8971-477E9DB82853}"/>
              </a:ext>
            </a:extLst>
          </p:cNvPr>
          <p:cNvPicPr>
            <a:picLocks noChangeAspect="1"/>
          </p:cNvPicPr>
          <p:nvPr/>
        </p:nvPicPr>
        <p:blipFill>
          <a:blip r:embed="rId2"/>
          <a:stretch>
            <a:fillRect/>
          </a:stretch>
        </p:blipFill>
        <p:spPr>
          <a:xfrm>
            <a:off x="69272" y="6355225"/>
            <a:ext cx="2319251" cy="444585"/>
          </a:xfrm>
          <a:prstGeom prst="rect">
            <a:avLst/>
          </a:prstGeom>
        </p:spPr>
      </p:pic>
      <p:sp>
        <p:nvSpPr>
          <p:cNvPr id="7" name="TextBox 6">
            <a:extLst>
              <a:ext uri="{FF2B5EF4-FFF2-40B4-BE49-F238E27FC236}">
                <a16:creationId xmlns:a16="http://schemas.microsoft.com/office/drawing/2014/main" xmlns="" id="{CDBA6D14-A824-4F33-AB3E-5D175EB413BA}"/>
              </a:ext>
            </a:extLst>
          </p:cNvPr>
          <p:cNvSpPr txBox="1"/>
          <p:nvPr/>
        </p:nvSpPr>
        <p:spPr>
          <a:xfrm>
            <a:off x="798023" y="3837251"/>
            <a:ext cx="2219498" cy="954107"/>
          </a:xfrm>
          <a:prstGeom prst="rect">
            <a:avLst/>
          </a:prstGeom>
          <a:noFill/>
        </p:spPr>
        <p:txBody>
          <a:bodyPr wrap="square" rtlCol="0">
            <a:spAutoFit/>
          </a:bodyPr>
          <a:lstStyle/>
          <a:p>
            <a:r>
              <a:rPr lang="en-GB" sz="2800" b="1" dirty="0">
                <a:solidFill>
                  <a:srgbClr val="FFFFFF"/>
                </a:solidFill>
              </a:rPr>
              <a:t>Completion</a:t>
            </a:r>
            <a:r>
              <a:rPr lang="en-US" sz="2800" b="1" dirty="0">
                <a:solidFill>
                  <a:srgbClr val="FFFFFF"/>
                </a:solidFill>
              </a:rPr>
              <a:t> of the System</a:t>
            </a:r>
            <a:endParaRPr lang="en-US" sz="2800" dirty="0"/>
          </a:p>
        </p:txBody>
      </p:sp>
      <p:sp>
        <p:nvSpPr>
          <p:cNvPr id="3" name="Rectangle: Rounded Corners 2">
            <a:extLst>
              <a:ext uri="{FF2B5EF4-FFF2-40B4-BE49-F238E27FC236}">
                <a16:creationId xmlns:a16="http://schemas.microsoft.com/office/drawing/2014/main" xmlns="" id="{DE642DA2-E442-4B3A-9F0D-DAB088B74E4E}"/>
              </a:ext>
            </a:extLst>
          </p:cNvPr>
          <p:cNvSpPr/>
          <p:nvPr/>
        </p:nvSpPr>
        <p:spPr>
          <a:xfrm>
            <a:off x="374069" y="1081052"/>
            <a:ext cx="4790905" cy="532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xmlns="" id="{4676079C-E180-46FC-8FDD-F8DEDED69DB5}"/>
              </a:ext>
            </a:extLst>
          </p:cNvPr>
          <p:cNvSpPr txBox="1"/>
          <p:nvPr/>
        </p:nvSpPr>
        <p:spPr>
          <a:xfrm>
            <a:off x="570804" y="1065593"/>
            <a:ext cx="7622771" cy="984885"/>
          </a:xfrm>
          <a:prstGeom prst="rect">
            <a:avLst/>
          </a:prstGeom>
          <a:noFill/>
        </p:spPr>
        <p:txBody>
          <a:bodyPr wrap="square" rtlCol="0">
            <a:spAutoFit/>
          </a:bodyPr>
          <a:lstStyle/>
          <a:p>
            <a:r>
              <a:rPr lang="en-US" sz="3000" b="1" dirty="0">
                <a:solidFill>
                  <a:schemeClr val="bg1"/>
                </a:solidFill>
              </a:rPr>
              <a:t>Progress at the moment</a:t>
            </a:r>
          </a:p>
          <a:p>
            <a:endParaRPr lang="en-US" sz="2800" dirty="0"/>
          </a:p>
        </p:txBody>
      </p:sp>
      <p:sp>
        <p:nvSpPr>
          <p:cNvPr id="8" name="TextBox 7">
            <a:extLst>
              <a:ext uri="{FF2B5EF4-FFF2-40B4-BE49-F238E27FC236}">
                <a16:creationId xmlns:a16="http://schemas.microsoft.com/office/drawing/2014/main" xmlns="" id="{DF0A3AD7-769E-42AD-AD13-6FEC9E84C28A}"/>
              </a:ext>
            </a:extLst>
          </p:cNvPr>
          <p:cNvSpPr txBox="1"/>
          <p:nvPr/>
        </p:nvSpPr>
        <p:spPr>
          <a:xfrm>
            <a:off x="1219883" y="1922424"/>
            <a:ext cx="8678488" cy="1692771"/>
          </a:xfrm>
          <a:prstGeom prst="rect">
            <a:avLst/>
          </a:prstGeom>
          <a:noFill/>
        </p:spPr>
        <p:txBody>
          <a:bodyPr wrap="square" rtlCol="0">
            <a:spAutoFit/>
          </a:bodyPr>
          <a:lstStyle/>
          <a:p>
            <a:pPr marL="457200" indent="-457200">
              <a:buFont typeface="Arial" panose="020B0604020202020204" pitchFamily="34" charset="0"/>
              <a:buChar char="•"/>
            </a:pPr>
            <a:r>
              <a:rPr lang="en-US" sz="2600" dirty="0"/>
              <a:t>The models have been created </a:t>
            </a:r>
          </a:p>
          <a:p>
            <a:pPr marL="457200" indent="-457200">
              <a:buFont typeface="Arial" panose="020B0604020202020204" pitchFamily="34" charset="0"/>
              <a:buChar char="•"/>
            </a:pPr>
            <a:r>
              <a:rPr lang="en-US" sz="2600" dirty="0"/>
              <a:t>Front end</a:t>
            </a:r>
          </a:p>
          <a:p>
            <a:pPr marL="457200" indent="-457200">
              <a:buFont typeface="Arial" panose="020B0604020202020204" pitchFamily="34" charset="0"/>
              <a:buChar char="•"/>
            </a:pPr>
            <a:r>
              <a:rPr lang="en-US" sz="2600" dirty="0"/>
              <a:t>Back end</a:t>
            </a:r>
          </a:p>
          <a:p>
            <a:pPr marL="457200" indent="-457200">
              <a:buFont typeface="Arial" panose="020B0604020202020204" pitchFamily="34" charset="0"/>
              <a:buChar char="•"/>
            </a:pPr>
            <a:r>
              <a:rPr lang="en-US" sz="2600" dirty="0"/>
              <a:t>Integration</a:t>
            </a:r>
          </a:p>
        </p:txBody>
      </p:sp>
      <p:pic>
        <p:nvPicPr>
          <p:cNvPr id="11" name="Picture 10">
            <a:extLst>
              <a:ext uri="{FF2B5EF4-FFF2-40B4-BE49-F238E27FC236}">
                <a16:creationId xmlns:a16="http://schemas.microsoft.com/office/drawing/2014/main" xmlns="" id="{2733162A-65D6-49F2-8F4F-AF8EE53256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3877" y="4505726"/>
            <a:ext cx="2614352" cy="2178627"/>
          </a:xfrm>
          <a:prstGeom prst="rect">
            <a:avLst/>
          </a:prstGeom>
        </p:spPr>
      </p:pic>
      <p:sp>
        <p:nvSpPr>
          <p:cNvPr id="12" name="Rectangle: Rounded Corners 11">
            <a:extLst>
              <a:ext uri="{FF2B5EF4-FFF2-40B4-BE49-F238E27FC236}">
                <a16:creationId xmlns:a16="http://schemas.microsoft.com/office/drawing/2014/main" xmlns="" id="{C240DD9D-8B64-4D2D-96AC-19EAD638A1E9}"/>
              </a:ext>
            </a:extLst>
          </p:cNvPr>
          <p:cNvSpPr/>
          <p:nvPr/>
        </p:nvSpPr>
        <p:spPr>
          <a:xfrm>
            <a:off x="570804" y="4155473"/>
            <a:ext cx="3546768" cy="532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b="1" dirty="0">
                <a:solidFill>
                  <a:schemeClr val="bg1"/>
                </a:solidFill>
              </a:rPr>
              <a:t>What’s to be done</a:t>
            </a:r>
            <a:endParaRPr lang="en-US" sz="3000" dirty="0">
              <a:solidFill>
                <a:schemeClr val="bg1"/>
              </a:solidFill>
            </a:endParaRPr>
          </a:p>
        </p:txBody>
      </p:sp>
      <p:sp>
        <p:nvSpPr>
          <p:cNvPr id="13" name="Rectangle 12">
            <a:extLst>
              <a:ext uri="{FF2B5EF4-FFF2-40B4-BE49-F238E27FC236}">
                <a16:creationId xmlns:a16="http://schemas.microsoft.com/office/drawing/2014/main" xmlns="" id="{FEBC868D-A910-437A-AF16-A49F5259E5BE}"/>
              </a:ext>
            </a:extLst>
          </p:cNvPr>
          <p:cNvSpPr/>
          <p:nvPr/>
        </p:nvSpPr>
        <p:spPr>
          <a:xfrm>
            <a:off x="3295411" y="6392851"/>
            <a:ext cx="4819781" cy="369332"/>
          </a:xfrm>
          <a:prstGeom prst="rect">
            <a:avLst/>
          </a:prstGeom>
        </p:spPr>
        <p:txBody>
          <a:bodyPr wrap="none">
            <a:spAutoFit/>
          </a:bodyPr>
          <a:lstStyle/>
          <a:p>
            <a:r>
              <a:rPr lang="en-US" b="1" dirty="0"/>
              <a:t>IT20219598</a:t>
            </a:r>
            <a:r>
              <a:rPr lang="en-US" dirty="0"/>
              <a:t>   |   S.L.D.P Pramodya |   TMP-23-383</a:t>
            </a:r>
          </a:p>
        </p:txBody>
      </p:sp>
    </p:spTree>
    <p:extLst>
      <p:ext uri="{BB962C8B-B14F-4D97-AF65-F5344CB8AC3E}">
        <p14:creationId xmlns:p14="http://schemas.microsoft.com/office/powerpoint/2010/main" val="10131826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7C26BC-E705-4D0C-ACED-F87631404B6F}"/>
              </a:ext>
            </a:extLst>
          </p:cNvPr>
          <p:cNvSpPr>
            <a:spLocks noGrp="1"/>
          </p:cNvSpPr>
          <p:nvPr>
            <p:ph type="title"/>
          </p:nvPr>
        </p:nvSpPr>
        <p:spPr>
          <a:xfrm>
            <a:off x="568036" y="981313"/>
            <a:ext cx="10515600" cy="1325563"/>
          </a:xfrm>
        </p:spPr>
        <p:txBody>
          <a:bodyPr>
            <a:normAutofit/>
          </a:bodyPr>
          <a:lstStyle/>
          <a:p>
            <a:r>
              <a:rPr lang="en-US" b="1" dirty="0">
                <a:solidFill>
                  <a:schemeClr val="accent1"/>
                </a:solidFill>
              </a:rPr>
              <a:t>References </a:t>
            </a:r>
          </a:p>
        </p:txBody>
      </p:sp>
      <p:sp>
        <p:nvSpPr>
          <p:cNvPr id="4" name="TextBox 3">
            <a:extLst>
              <a:ext uri="{FF2B5EF4-FFF2-40B4-BE49-F238E27FC236}">
                <a16:creationId xmlns:a16="http://schemas.microsoft.com/office/drawing/2014/main" xmlns="" id="{52D4AE1F-F681-4FEC-B226-21142E5D065F}"/>
              </a:ext>
            </a:extLst>
          </p:cNvPr>
          <p:cNvSpPr txBox="1"/>
          <p:nvPr/>
        </p:nvSpPr>
        <p:spPr>
          <a:xfrm>
            <a:off x="5760720" y="365760"/>
            <a:ext cx="6325985" cy="1231106"/>
          </a:xfrm>
          <a:prstGeom prst="rect">
            <a:avLst/>
          </a:prstGeom>
          <a:noFill/>
        </p:spPr>
        <p:txBody>
          <a:bodyPr wrap="square" rtlCol="0">
            <a:spAutoFit/>
          </a:bodyPr>
          <a:lstStyle/>
          <a:p>
            <a:pPr algn="ctr"/>
            <a:r>
              <a:rPr lang="en-US" sz="2800" dirty="0">
                <a:effectLst>
                  <a:outerShdw blurRad="38100" dist="38100" dir="2700000" algn="tl">
                    <a:srgbClr val="000000">
                      <a:alpha val="43137"/>
                    </a:srgbClr>
                  </a:outerShdw>
                </a:effectLst>
                <a:latin typeface="Sitka Subheading" panose="02000505000000020004" pitchFamily="2" charset="0"/>
              </a:rPr>
              <a:t>MOTORBIKE DEFECT CHECKER AND PREDICTOR</a:t>
            </a:r>
          </a:p>
          <a:p>
            <a:endParaRPr lang="en-US" dirty="0"/>
          </a:p>
        </p:txBody>
      </p:sp>
      <p:pic>
        <p:nvPicPr>
          <p:cNvPr id="6" name="Content Placeholder 4" descr="A picture containing application&#10;&#10;Description automatically generated">
            <a:extLst>
              <a:ext uri="{FF2B5EF4-FFF2-40B4-BE49-F238E27FC236}">
                <a16:creationId xmlns:a16="http://schemas.microsoft.com/office/drawing/2014/main" xmlns="" id="{B9691C46-0736-465D-8971-477E9DB82853}"/>
              </a:ext>
            </a:extLst>
          </p:cNvPr>
          <p:cNvPicPr>
            <a:picLocks noChangeAspect="1"/>
          </p:cNvPicPr>
          <p:nvPr/>
        </p:nvPicPr>
        <p:blipFill>
          <a:blip r:embed="rId2"/>
          <a:stretch>
            <a:fillRect/>
          </a:stretch>
        </p:blipFill>
        <p:spPr>
          <a:xfrm>
            <a:off x="69272" y="6355225"/>
            <a:ext cx="2319251" cy="444585"/>
          </a:xfrm>
          <a:prstGeom prst="rect">
            <a:avLst/>
          </a:prstGeom>
        </p:spPr>
      </p:pic>
      <p:sp>
        <p:nvSpPr>
          <p:cNvPr id="7" name="TextBox 6">
            <a:extLst>
              <a:ext uri="{FF2B5EF4-FFF2-40B4-BE49-F238E27FC236}">
                <a16:creationId xmlns:a16="http://schemas.microsoft.com/office/drawing/2014/main" xmlns="" id="{CDBA6D14-A824-4F33-AB3E-5D175EB413BA}"/>
              </a:ext>
            </a:extLst>
          </p:cNvPr>
          <p:cNvSpPr txBox="1"/>
          <p:nvPr/>
        </p:nvSpPr>
        <p:spPr>
          <a:xfrm>
            <a:off x="798023" y="3837251"/>
            <a:ext cx="2219498" cy="954107"/>
          </a:xfrm>
          <a:prstGeom prst="rect">
            <a:avLst/>
          </a:prstGeom>
          <a:noFill/>
        </p:spPr>
        <p:txBody>
          <a:bodyPr wrap="square" rtlCol="0">
            <a:spAutoFit/>
          </a:bodyPr>
          <a:lstStyle/>
          <a:p>
            <a:r>
              <a:rPr lang="en-GB" sz="2800" b="1" dirty="0">
                <a:solidFill>
                  <a:srgbClr val="FFFFFF"/>
                </a:solidFill>
              </a:rPr>
              <a:t>Completion</a:t>
            </a:r>
            <a:r>
              <a:rPr lang="en-US" sz="2800" b="1" dirty="0">
                <a:solidFill>
                  <a:srgbClr val="FFFFFF"/>
                </a:solidFill>
              </a:rPr>
              <a:t> of the System</a:t>
            </a:r>
            <a:endParaRPr lang="en-US" sz="2800" dirty="0"/>
          </a:p>
        </p:txBody>
      </p:sp>
      <p:sp>
        <p:nvSpPr>
          <p:cNvPr id="3" name="TextBox 2">
            <a:extLst>
              <a:ext uri="{FF2B5EF4-FFF2-40B4-BE49-F238E27FC236}">
                <a16:creationId xmlns:a16="http://schemas.microsoft.com/office/drawing/2014/main" xmlns="" id="{1A87E358-1183-4B65-A1F3-50FD269B5783}"/>
              </a:ext>
            </a:extLst>
          </p:cNvPr>
          <p:cNvSpPr txBox="1"/>
          <p:nvPr/>
        </p:nvSpPr>
        <p:spPr>
          <a:xfrm>
            <a:off x="1548937" y="2170084"/>
            <a:ext cx="9845040" cy="1754326"/>
          </a:xfrm>
          <a:prstGeom prst="rect">
            <a:avLst/>
          </a:prstGeom>
          <a:noFill/>
        </p:spPr>
        <p:txBody>
          <a:bodyPr wrap="square" rtlCol="0">
            <a:spAutoFit/>
          </a:bodyPr>
          <a:lstStyle/>
          <a:p>
            <a:pPr fontAlgn="t"/>
            <a:r>
              <a:rPr lang="en-GB" dirty="0"/>
              <a:t>[1] </a:t>
            </a:r>
            <a:endParaRPr lang="en-US" dirty="0"/>
          </a:p>
          <a:p>
            <a:pPr fontAlgn="t"/>
            <a:r>
              <a:rPr lang="en-GB" dirty="0"/>
              <a:t>https://www.researchgate.net/profile/Ashfaq</a:t>
            </a:r>
            <a:endParaRPr lang="en-US" dirty="0"/>
          </a:p>
          <a:p>
            <a:pPr fontAlgn="t"/>
            <a:r>
              <a:rPr lang="en-GB" dirty="0" err="1"/>
              <a:t>Shafin</a:t>
            </a:r>
            <a:r>
              <a:rPr lang="en-GB" dirty="0"/>
              <a:t>/publication/344519283_Automatic _</a:t>
            </a:r>
            <a:r>
              <a:rPr lang="en-GB" dirty="0" err="1"/>
              <a:t>Environmental_Sound_Recognition_AES</a:t>
            </a:r>
            <a:r>
              <a:rPr lang="en-GB" dirty="0"/>
              <a:t> </a:t>
            </a:r>
            <a:r>
              <a:rPr lang="en-GB" dirty="0" err="1"/>
              <a:t>R_Using_Convolutional_Neural_Network</a:t>
            </a:r>
            <a:r>
              <a:rPr lang="en-GB" dirty="0"/>
              <a:t>/l inks/5f7de369458515b7cf6f22d7/</a:t>
            </a:r>
            <a:r>
              <a:rPr lang="en-GB" dirty="0" err="1"/>
              <a:t>Automa</a:t>
            </a:r>
            <a:r>
              <a:rPr lang="en-GB" dirty="0"/>
              <a:t> tic-Environmental-Sound-RecognitionAESR-Using-Convolutional-NeuralNetwork.pdf</a:t>
            </a:r>
            <a:endParaRPr lang="en-US" dirty="0"/>
          </a:p>
          <a:p>
            <a:endParaRPr lang="en-US" dirty="0"/>
          </a:p>
        </p:txBody>
      </p:sp>
      <p:sp>
        <p:nvSpPr>
          <p:cNvPr id="5" name="TextBox 4">
            <a:extLst>
              <a:ext uri="{FF2B5EF4-FFF2-40B4-BE49-F238E27FC236}">
                <a16:creationId xmlns:a16="http://schemas.microsoft.com/office/drawing/2014/main" xmlns="" id="{5FC6D376-9593-497E-8858-62254711A2DE}"/>
              </a:ext>
            </a:extLst>
          </p:cNvPr>
          <p:cNvSpPr txBox="1"/>
          <p:nvPr/>
        </p:nvSpPr>
        <p:spPr>
          <a:xfrm>
            <a:off x="1548937" y="3837251"/>
            <a:ext cx="5777346" cy="923330"/>
          </a:xfrm>
          <a:prstGeom prst="rect">
            <a:avLst/>
          </a:prstGeom>
          <a:noFill/>
        </p:spPr>
        <p:txBody>
          <a:bodyPr wrap="square" rtlCol="0">
            <a:spAutoFit/>
          </a:bodyPr>
          <a:lstStyle/>
          <a:p>
            <a:pPr fontAlgn="t"/>
            <a:r>
              <a:rPr lang="en-GB" dirty="0"/>
              <a:t>[2] </a:t>
            </a:r>
            <a:endParaRPr lang="en-US" dirty="0"/>
          </a:p>
          <a:p>
            <a:pPr fontAlgn="t"/>
            <a:r>
              <a:rPr lang="en-GB" dirty="0"/>
              <a:t>https://www.autopartspro.co.uk/</a:t>
            </a:r>
            <a:endParaRPr lang="en-US" dirty="0"/>
          </a:p>
          <a:p>
            <a:endParaRPr lang="en-US" dirty="0"/>
          </a:p>
        </p:txBody>
      </p:sp>
      <p:sp>
        <p:nvSpPr>
          <p:cNvPr id="8" name="TextBox 7">
            <a:extLst>
              <a:ext uri="{FF2B5EF4-FFF2-40B4-BE49-F238E27FC236}">
                <a16:creationId xmlns:a16="http://schemas.microsoft.com/office/drawing/2014/main" xmlns="" id="{ADA465E7-36B1-4870-AE92-35054596AD8B}"/>
              </a:ext>
            </a:extLst>
          </p:cNvPr>
          <p:cNvSpPr txBox="1"/>
          <p:nvPr/>
        </p:nvSpPr>
        <p:spPr>
          <a:xfrm>
            <a:off x="1548937" y="4749613"/>
            <a:ext cx="8761615" cy="1477328"/>
          </a:xfrm>
          <a:prstGeom prst="rect">
            <a:avLst/>
          </a:prstGeom>
          <a:noFill/>
        </p:spPr>
        <p:txBody>
          <a:bodyPr wrap="square" rtlCol="0">
            <a:spAutoFit/>
          </a:bodyPr>
          <a:lstStyle/>
          <a:p>
            <a:pPr fontAlgn="t"/>
            <a:r>
              <a:rPr lang="en-GB" dirty="0"/>
              <a:t>[3] </a:t>
            </a:r>
            <a:endParaRPr lang="en-US" dirty="0"/>
          </a:p>
          <a:p>
            <a:pPr fontAlgn="t"/>
            <a:r>
              <a:rPr lang="en-GB" dirty="0"/>
              <a:t>“Toyota Accessories Augmented Reality [TAAR] App. (2021, November 17). Groove Jones. https://www.groovejones.com/toyota-accessories-augmented-reality-taar-app/</a:t>
            </a:r>
            <a:endParaRPr lang="en-US" dirty="0"/>
          </a:p>
          <a:p>
            <a:pPr fontAlgn="t"/>
            <a:r>
              <a:rPr lang="en-GB" dirty="0"/>
              <a:t>In-Text Citation: (Toyota Accessories Augmented Reality [TAAR] App, 2021)</a:t>
            </a:r>
            <a:endParaRPr lang="en-US" dirty="0"/>
          </a:p>
          <a:p>
            <a:endParaRPr lang="en-US" dirty="0"/>
          </a:p>
        </p:txBody>
      </p:sp>
      <p:sp>
        <p:nvSpPr>
          <p:cNvPr id="9" name="Rectangle 8">
            <a:extLst>
              <a:ext uri="{FF2B5EF4-FFF2-40B4-BE49-F238E27FC236}">
                <a16:creationId xmlns:a16="http://schemas.microsoft.com/office/drawing/2014/main" xmlns="" id="{A34B07D5-C8DF-49FD-9330-E7348A9BF506}"/>
              </a:ext>
            </a:extLst>
          </p:cNvPr>
          <p:cNvSpPr/>
          <p:nvPr/>
        </p:nvSpPr>
        <p:spPr>
          <a:xfrm>
            <a:off x="3594669" y="6492240"/>
            <a:ext cx="4819781" cy="369332"/>
          </a:xfrm>
          <a:prstGeom prst="rect">
            <a:avLst/>
          </a:prstGeom>
        </p:spPr>
        <p:txBody>
          <a:bodyPr wrap="none">
            <a:spAutoFit/>
          </a:bodyPr>
          <a:lstStyle/>
          <a:p>
            <a:r>
              <a:rPr lang="en-US" b="1" dirty="0"/>
              <a:t>IT20219598</a:t>
            </a:r>
            <a:r>
              <a:rPr lang="en-US" dirty="0"/>
              <a:t>   |   S.L.D.P Pramodya |   TMP-23-383</a:t>
            </a:r>
          </a:p>
        </p:txBody>
      </p:sp>
    </p:spTree>
    <p:extLst>
      <p:ext uri="{BB962C8B-B14F-4D97-AF65-F5344CB8AC3E}">
        <p14:creationId xmlns:p14="http://schemas.microsoft.com/office/powerpoint/2010/main" val="13250001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5D9CC2-7125-4D1A-B614-517839533005}"/>
              </a:ext>
            </a:extLst>
          </p:cNvPr>
          <p:cNvSpPr>
            <a:spLocks noGrp="1"/>
          </p:cNvSpPr>
          <p:nvPr>
            <p:ph type="title"/>
          </p:nvPr>
        </p:nvSpPr>
        <p:spPr>
          <a:xfrm>
            <a:off x="3074950" y="2103437"/>
            <a:ext cx="10515600" cy="1325563"/>
          </a:xfrm>
        </p:spPr>
        <p:txBody>
          <a:bodyPr>
            <a:normAutofit/>
          </a:bodyPr>
          <a:lstStyle/>
          <a:p>
            <a:r>
              <a:rPr lang="en-US" sz="4000" dirty="0">
                <a:latin typeface="Times New Roman" panose="02020603050405020304" pitchFamily="18" charset="0"/>
                <a:cs typeface="Times New Roman" panose="02020603050405020304" pitchFamily="18" charset="0"/>
              </a:rPr>
              <a:t>IT20257040 |Information Technology </a:t>
            </a:r>
          </a:p>
        </p:txBody>
      </p:sp>
      <p:sp>
        <p:nvSpPr>
          <p:cNvPr id="3" name="Content Placeholder 2">
            <a:extLst>
              <a:ext uri="{FF2B5EF4-FFF2-40B4-BE49-F238E27FC236}">
                <a16:creationId xmlns:a16="http://schemas.microsoft.com/office/drawing/2014/main" xmlns="" id="{6604EBD5-AEC8-433D-AE90-9461D8567F80}"/>
              </a:ext>
            </a:extLst>
          </p:cNvPr>
          <p:cNvSpPr>
            <a:spLocks noGrp="1"/>
          </p:cNvSpPr>
          <p:nvPr>
            <p:ph idx="1"/>
          </p:nvPr>
        </p:nvSpPr>
        <p:spPr>
          <a:xfrm>
            <a:off x="3611880" y="3560620"/>
            <a:ext cx="10515600" cy="4351338"/>
          </a:xfrm>
        </p:spPr>
        <p:txBody>
          <a:bodyPr>
            <a:normAutofit/>
          </a:bodyPr>
          <a:lstStyle/>
          <a:p>
            <a:pPr marL="0" indent="0">
              <a:buNone/>
            </a:pPr>
            <a:r>
              <a:rPr lang="en-US" sz="4800" b="1" dirty="0">
                <a:solidFill>
                  <a:schemeClr val="accent1"/>
                </a:solidFill>
                <a:latin typeface="Times New Roman" panose="02020603050405020304" pitchFamily="18" charset="0"/>
                <a:cs typeface="Times New Roman" panose="02020603050405020304" pitchFamily="18" charset="0"/>
              </a:rPr>
              <a:t>A.M.K.A.P Amarasingha</a:t>
            </a:r>
          </a:p>
        </p:txBody>
      </p:sp>
      <p:sp>
        <p:nvSpPr>
          <p:cNvPr id="4" name="TextBox 3">
            <a:extLst>
              <a:ext uri="{FF2B5EF4-FFF2-40B4-BE49-F238E27FC236}">
                <a16:creationId xmlns:a16="http://schemas.microsoft.com/office/drawing/2014/main" xmlns="" id="{5720D156-6F9E-4667-8E5E-4A111B6ECA58}"/>
              </a:ext>
            </a:extLst>
          </p:cNvPr>
          <p:cNvSpPr txBox="1"/>
          <p:nvPr/>
        </p:nvSpPr>
        <p:spPr>
          <a:xfrm>
            <a:off x="5827222" y="324197"/>
            <a:ext cx="6084916" cy="1231106"/>
          </a:xfrm>
          <a:prstGeom prst="rect">
            <a:avLst/>
          </a:prstGeom>
          <a:noFill/>
        </p:spPr>
        <p:txBody>
          <a:bodyPr wrap="square" rtlCol="0">
            <a:spAutoFit/>
          </a:bodyPr>
          <a:lstStyle/>
          <a:p>
            <a:pPr algn="ctr"/>
            <a:r>
              <a:rPr lang="en-US" sz="2800" dirty="0">
                <a:effectLst>
                  <a:outerShdw blurRad="38100" dist="38100" dir="2700000" algn="tl">
                    <a:srgbClr val="000000">
                      <a:alpha val="43137"/>
                    </a:srgbClr>
                  </a:outerShdw>
                </a:effectLst>
                <a:latin typeface="Sitka Subheading" panose="02000505000000020004" pitchFamily="2" charset="0"/>
              </a:rPr>
              <a:t>MOTORBIKE DEFECT CHECKER AND PREDICTOR</a:t>
            </a:r>
          </a:p>
          <a:p>
            <a:endParaRPr lang="en-US" dirty="0"/>
          </a:p>
        </p:txBody>
      </p:sp>
      <p:pic>
        <p:nvPicPr>
          <p:cNvPr id="5" name="Content Placeholder 4" descr="A picture containing application&#10;&#10;Description automatically generated">
            <a:extLst>
              <a:ext uri="{FF2B5EF4-FFF2-40B4-BE49-F238E27FC236}">
                <a16:creationId xmlns:a16="http://schemas.microsoft.com/office/drawing/2014/main" xmlns="" id="{492FAEA2-702A-4EA9-AC8F-E12B1A516EA1}"/>
              </a:ext>
            </a:extLst>
          </p:cNvPr>
          <p:cNvPicPr>
            <a:picLocks noChangeAspect="1"/>
          </p:cNvPicPr>
          <p:nvPr/>
        </p:nvPicPr>
        <p:blipFill>
          <a:blip r:embed="rId2"/>
          <a:stretch>
            <a:fillRect/>
          </a:stretch>
        </p:blipFill>
        <p:spPr>
          <a:xfrm>
            <a:off x="69272" y="6355225"/>
            <a:ext cx="2319251" cy="444585"/>
          </a:xfrm>
          <a:prstGeom prst="rect">
            <a:avLst/>
          </a:prstGeom>
        </p:spPr>
      </p:pic>
      <p:pic>
        <p:nvPicPr>
          <p:cNvPr id="6" name="Picture 5">
            <a:extLst>
              <a:ext uri="{FF2B5EF4-FFF2-40B4-BE49-F238E27FC236}">
                <a16:creationId xmlns:a16="http://schemas.microsoft.com/office/drawing/2014/main" xmlns="" id="{232CA964-665A-4C88-A253-C625DA346F1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01" t="16217" r="-901"/>
          <a:stretch/>
        </p:blipFill>
        <p:spPr>
          <a:xfrm>
            <a:off x="336430" y="2191925"/>
            <a:ext cx="1884902" cy="2207608"/>
          </a:xfrm>
          <a:prstGeom prst="rect">
            <a:avLst/>
          </a:prstGeom>
        </p:spPr>
      </p:pic>
    </p:spTree>
    <p:extLst>
      <p:ext uri="{BB962C8B-B14F-4D97-AF65-F5344CB8AC3E}">
        <p14:creationId xmlns:p14="http://schemas.microsoft.com/office/powerpoint/2010/main" val="24742151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DEA309-DFFC-4F00-B745-C644CD765E7F}"/>
              </a:ext>
            </a:extLst>
          </p:cNvPr>
          <p:cNvSpPr>
            <a:spLocks noGrp="1"/>
          </p:cNvSpPr>
          <p:nvPr>
            <p:ph type="title"/>
          </p:nvPr>
        </p:nvSpPr>
        <p:spPr>
          <a:xfrm>
            <a:off x="705890" y="1487344"/>
            <a:ext cx="10515600" cy="1325563"/>
          </a:xfrm>
        </p:spPr>
        <p:txBody>
          <a:bodyPr>
            <a:normAutofit/>
          </a:bodyPr>
          <a:lstStyle/>
          <a:p>
            <a:r>
              <a:rPr lang="en-US" sz="5400" b="1" dirty="0">
                <a:solidFill>
                  <a:schemeClr val="accent5">
                    <a:lumMod val="75000"/>
                  </a:schemeClr>
                </a:solidFill>
                <a:latin typeface="Times New Roman" panose="02020603050405020304" pitchFamily="18" charset="0"/>
                <a:cs typeface="Times New Roman" panose="02020603050405020304" pitchFamily="18" charset="0"/>
              </a:rPr>
              <a:t>Research Question</a:t>
            </a:r>
            <a:endParaRPr lang="en-US" sz="5400" dirty="0"/>
          </a:p>
        </p:txBody>
      </p:sp>
      <p:sp>
        <p:nvSpPr>
          <p:cNvPr id="3" name="Content Placeholder 2">
            <a:extLst>
              <a:ext uri="{FF2B5EF4-FFF2-40B4-BE49-F238E27FC236}">
                <a16:creationId xmlns:a16="http://schemas.microsoft.com/office/drawing/2014/main" xmlns="" id="{0DBEFC2C-8AC3-44EC-939B-636A05B1DB79}"/>
              </a:ext>
            </a:extLst>
          </p:cNvPr>
          <p:cNvSpPr>
            <a:spLocks noGrp="1"/>
          </p:cNvSpPr>
          <p:nvPr>
            <p:ph idx="1"/>
          </p:nvPr>
        </p:nvSpPr>
        <p:spPr>
          <a:xfrm>
            <a:off x="1478281" y="3150524"/>
            <a:ext cx="8787938" cy="1325563"/>
          </a:xfrm>
        </p:spPr>
        <p:txBody>
          <a:bodyPr>
            <a:normAutofit/>
          </a:bodyPr>
          <a:lstStyle/>
          <a:p>
            <a:pPr marL="0" indent="0">
              <a:buNone/>
            </a:pPr>
            <a:r>
              <a:rPr lang="en-US" sz="3200" b="1" dirty="0"/>
              <a:t>How to identify defects of an engine by the sound of the engine heard? </a:t>
            </a:r>
          </a:p>
          <a:p>
            <a:pPr marL="0" indent="0">
              <a:buNone/>
            </a:pPr>
            <a:endParaRPr lang="en-US" sz="3200" dirty="0">
              <a:highlight>
                <a:srgbClr val="FFFF00"/>
              </a:highlight>
            </a:endParaRPr>
          </a:p>
          <a:p>
            <a:endParaRPr lang="en-US" dirty="0">
              <a:highlight>
                <a:srgbClr val="FFFF00"/>
              </a:highlight>
            </a:endParaRPr>
          </a:p>
          <a:p>
            <a:endParaRPr lang="en-US" dirty="0"/>
          </a:p>
        </p:txBody>
      </p:sp>
      <p:sp>
        <p:nvSpPr>
          <p:cNvPr id="6" name="TextBox 5">
            <a:extLst>
              <a:ext uri="{FF2B5EF4-FFF2-40B4-BE49-F238E27FC236}">
                <a16:creationId xmlns:a16="http://schemas.microsoft.com/office/drawing/2014/main" xmlns="" id="{A47C2CD6-6B22-46DF-B918-165EA1D1F92D}"/>
              </a:ext>
            </a:extLst>
          </p:cNvPr>
          <p:cNvSpPr txBox="1"/>
          <p:nvPr/>
        </p:nvSpPr>
        <p:spPr>
          <a:xfrm>
            <a:off x="6096000" y="340822"/>
            <a:ext cx="6093229" cy="1231106"/>
          </a:xfrm>
          <a:prstGeom prst="rect">
            <a:avLst/>
          </a:prstGeom>
          <a:noFill/>
        </p:spPr>
        <p:txBody>
          <a:bodyPr wrap="square" rtlCol="0">
            <a:spAutoFit/>
          </a:bodyPr>
          <a:lstStyle/>
          <a:p>
            <a:pPr algn="ctr"/>
            <a:r>
              <a:rPr lang="en-US" sz="2800" dirty="0">
                <a:effectLst>
                  <a:outerShdw blurRad="38100" dist="38100" dir="2700000" algn="tl">
                    <a:srgbClr val="000000">
                      <a:alpha val="43137"/>
                    </a:srgbClr>
                  </a:outerShdw>
                </a:effectLst>
                <a:latin typeface="Sitka Subheading" panose="02000505000000020004" pitchFamily="2" charset="0"/>
              </a:rPr>
              <a:t>MOTORBIKE DEFECT CHECKER AND PREDICTOR</a:t>
            </a:r>
          </a:p>
          <a:p>
            <a:endParaRPr lang="en-US" dirty="0"/>
          </a:p>
        </p:txBody>
      </p:sp>
      <p:pic>
        <p:nvPicPr>
          <p:cNvPr id="5" name="Content Placeholder 4" descr="A picture containing application&#10;&#10;Description automatically generated">
            <a:extLst>
              <a:ext uri="{FF2B5EF4-FFF2-40B4-BE49-F238E27FC236}">
                <a16:creationId xmlns:a16="http://schemas.microsoft.com/office/drawing/2014/main" xmlns="" id="{AA4FBF00-6D9C-4089-97A5-03D3982E605C}"/>
              </a:ext>
            </a:extLst>
          </p:cNvPr>
          <p:cNvPicPr>
            <a:picLocks noChangeAspect="1"/>
          </p:cNvPicPr>
          <p:nvPr/>
        </p:nvPicPr>
        <p:blipFill>
          <a:blip r:embed="rId2"/>
          <a:stretch>
            <a:fillRect/>
          </a:stretch>
        </p:blipFill>
        <p:spPr>
          <a:xfrm>
            <a:off x="69272" y="6355225"/>
            <a:ext cx="2319251" cy="444585"/>
          </a:xfrm>
          <a:prstGeom prst="rect">
            <a:avLst/>
          </a:prstGeom>
        </p:spPr>
      </p:pic>
      <p:pic>
        <p:nvPicPr>
          <p:cNvPr id="7" name="Picture 6" descr="Icon&#10;&#10;Description automatically generated">
            <a:extLst>
              <a:ext uri="{FF2B5EF4-FFF2-40B4-BE49-F238E27FC236}">
                <a16:creationId xmlns:a16="http://schemas.microsoft.com/office/drawing/2014/main" xmlns="" id="{4BE87994-904B-4914-AE2F-88F17691BF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 b="378"/>
          <a:stretch/>
        </p:blipFill>
        <p:spPr>
          <a:xfrm>
            <a:off x="8811491" y="3537066"/>
            <a:ext cx="3211484" cy="3199375"/>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
        <p:nvSpPr>
          <p:cNvPr id="4" name="Rectangle 3">
            <a:extLst>
              <a:ext uri="{FF2B5EF4-FFF2-40B4-BE49-F238E27FC236}">
                <a16:creationId xmlns:a16="http://schemas.microsoft.com/office/drawing/2014/main" xmlns="" id="{7E28312A-48C1-4DC4-9396-04288BA73F4E}"/>
              </a:ext>
            </a:extLst>
          </p:cNvPr>
          <p:cNvSpPr/>
          <p:nvPr/>
        </p:nvSpPr>
        <p:spPr>
          <a:xfrm>
            <a:off x="3076271" y="6392851"/>
            <a:ext cx="5241435" cy="369332"/>
          </a:xfrm>
          <a:prstGeom prst="rect">
            <a:avLst/>
          </a:prstGeom>
        </p:spPr>
        <p:txBody>
          <a:bodyPr wrap="none">
            <a:spAutoFit/>
          </a:bodyPr>
          <a:lstStyle/>
          <a:p>
            <a:r>
              <a:rPr lang="en-US" b="1" dirty="0"/>
              <a:t>IT20257040 </a:t>
            </a:r>
            <a:r>
              <a:rPr lang="en-US" dirty="0"/>
              <a:t>|   A.M.K.A.P Amarasingha|   TMP-23-383</a:t>
            </a:r>
          </a:p>
        </p:txBody>
      </p:sp>
    </p:spTree>
    <p:extLst>
      <p:ext uri="{BB962C8B-B14F-4D97-AF65-F5344CB8AC3E}">
        <p14:creationId xmlns:p14="http://schemas.microsoft.com/office/powerpoint/2010/main" val="20166101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7C26BC-E705-4D0C-ACED-F87631404B6F}"/>
              </a:ext>
            </a:extLst>
          </p:cNvPr>
          <p:cNvSpPr>
            <a:spLocks noGrp="1"/>
          </p:cNvSpPr>
          <p:nvPr>
            <p:ph type="title"/>
          </p:nvPr>
        </p:nvSpPr>
        <p:spPr>
          <a:xfrm>
            <a:off x="297871" y="1248460"/>
            <a:ext cx="10515600" cy="1325563"/>
          </a:xfrm>
        </p:spPr>
        <p:txBody>
          <a:bodyPr>
            <a:normAutofit/>
          </a:bodyPr>
          <a:lstStyle/>
          <a:p>
            <a:r>
              <a:rPr lang="en-US" sz="5200" b="1" dirty="0">
                <a:solidFill>
                  <a:schemeClr val="accent5">
                    <a:lumMod val="75000"/>
                  </a:schemeClr>
                </a:solidFill>
                <a:latin typeface="Times New Roman" panose="02020603050405020304" pitchFamily="18" charset="0"/>
                <a:cs typeface="Times New Roman" panose="02020603050405020304" pitchFamily="18" charset="0"/>
              </a:rPr>
              <a:t>Research Methodology </a:t>
            </a:r>
            <a:endParaRPr lang="en-US" sz="5200" dirty="0"/>
          </a:p>
        </p:txBody>
      </p:sp>
      <p:sp>
        <p:nvSpPr>
          <p:cNvPr id="4" name="TextBox 3">
            <a:extLst>
              <a:ext uri="{FF2B5EF4-FFF2-40B4-BE49-F238E27FC236}">
                <a16:creationId xmlns:a16="http://schemas.microsoft.com/office/drawing/2014/main" xmlns="" id="{52D4AE1F-F681-4FEC-B226-21142E5D065F}"/>
              </a:ext>
            </a:extLst>
          </p:cNvPr>
          <p:cNvSpPr txBox="1"/>
          <p:nvPr/>
        </p:nvSpPr>
        <p:spPr>
          <a:xfrm>
            <a:off x="5652655" y="299259"/>
            <a:ext cx="6325985" cy="1231106"/>
          </a:xfrm>
          <a:prstGeom prst="rect">
            <a:avLst/>
          </a:prstGeom>
          <a:noFill/>
        </p:spPr>
        <p:txBody>
          <a:bodyPr wrap="square" rtlCol="0">
            <a:spAutoFit/>
          </a:bodyPr>
          <a:lstStyle/>
          <a:p>
            <a:pPr algn="ctr"/>
            <a:r>
              <a:rPr lang="en-US" sz="2800" dirty="0">
                <a:effectLst>
                  <a:outerShdw blurRad="38100" dist="38100" dir="2700000" algn="tl">
                    <a:srgbClr val="000000">
                      <a:alpha val="43137"/>
                    </a:srgbClr>
                  </a:outerShdw>
                </a:effectLst>
                <a:latin typeface="Sitka Subheading" panose="02000505000000020004" pitchFamily="2" charset="0"/>
              </a:rPr>
              <a:t>MOTORBIKE DEFECT CHECKER AND PREDICTOR</a:t>
            </a:r>
          </a:p>
          <a:p>
            <a:endParaRPr lang="en-US" dirty="0"/>
          </a:p>
        </p:txBody>
      </p:sp>
      <p:pic>
        <p:nvPicPr>
          <p:cNvPr id="6" name="Content Placeholder 4" descr="A picture containing application&#10;&#10;Description automatically generated">
            <a:extLst>
              <a:ext uri="{FF2B5EF4-FFF2-40B4-BE49-F238E27FC236}">
                <a16:creationId xmlns:a16="http://schemas.microsoft.com/office/drawing/2014/main" xmlns="" id="{4869FCBC-0622-415B-9814-B78446BF14A5}"/>
              </a:ext>
            </a:extLst>
          </p:cNvPr>
          <p:cNvPicPr>
            <a:picLocks noChangeAspect="1"/>
          </p:cNvPicPr>
          <p:nvPr/>
        </p:nvPicPr>
        <p:blipFill>
          <a:blip r:embed="rId2"/>
          <a:stretch>
            <a:fillRect/>
          </a:stretch>
        </p:blipFill>
        <p:spPr>
          <a:xfrm>
            <a:off x="69272" y="6355225"/>
            <a:ext cx="2319251" cy="444585"/>
          </a:xfrm>
          <a:prstGeom prst="rect">
            <a:avLst/>
          </a:prstGeom>
        </p:spPr>
      </p:pic>
      <p:sp>
        <p:nvSpPr>
          <p:cNvPr id="3" name="Rectangle 2">
            <a:extLst>
              <a:ext uri="{FF2B5EF4-FFF2-40B4-BE49-F238E27FC236}">
                <a16:creationId xmlns:a16="http://schemas.microsoft.com/office/drawing/2014/main" xmlns="" id="{D2F38D5C-E3E2-4467-A560-EF1659321C20}"/>
              </a:ext>
            </a:extLst>
          </p:cNvPr>
          <p:cNvSpPr/>
          <p:nvPr/>
        </p:nvSpPr>
        <p:spPr>
          <a:xfrm>
            <a:off x="980381" y="2761356"/>
            <a:ext cx="10231238" cy="3539430"/>
          </a:xfrm>
          <a:prstGeom prst="rect">
            <a:avLst/>
          </a:prstGeom>
        </p:spPr>
        <p:txBody>
          <a:bodyPr wrap="square">
            <a:spAutoFit/>
          </a:bodyPr>
          <a:lstStyle/>
          <a:p>
            <a:pPr marL="285750" indent="-285750">
              <a:buFont typeface="Arial" panose="020B0604020202020204" pitchFamily="34" charset="0"/>
              <a:buChar char="•"/>
            </a:pPr>
            <a:r>
              <a:rPr lang="en-US" sz="2600" dirty="0"/>
              <a:t>Capture Voice of engine.</a:t>
            </a:r>
          </a:p>
          <a:p>
            <a:pPr lvl="1"/>
            <a:r>
              <a:rPr lang="en-US" sz="2400" dirty="0"/>
              <a:t>We are going to train a voice-recognition model with sound clips of healthy motorbike engines and unhealthy ones and for the processing</a:t>
            </a:r>
          </a:p>
          <a:p>
            <a:pPr lvl="1"/>
            <a:endParaRPr lang="en-US" sz="2600" dirty="0">
              <a:highlight>
                <a:srgbClr val="FFFF00"/>
              </a:highlight>
            </a:endParaRPr>
          </a:p>
          <a:p>
            <a:pPr marL="285750" indent="-285750">
              <a:buFont typeface="Arial" panose="020B0604020202020204" pitchFamily="34" charset="0"/>
              <a:buChar char="•"/>
            </a:pPr>
            <a:r>
              <a:rPr lang="en-US" sz="2600" dirty="0"/>
              <a:t>Analyze the sound</a:t>
            </a:r>
          </a:p>
          <a:p>
            <a:pPr lvl="1"/>
            <a:r>
              <a:rPr lang="en-US" sz="2400" dirty="0"/>
              <a:t>The user will have to record a few voice clips of the sound of the engine to identify whether the strange noise is of these 1. Tick, tick </a:t>
            </a:r>
            <a:r>
              <a:rPr lang="en-US" sz="2400" dirty="0" err="1"/>
              <a:t>tick</a:t>
            </a:r>
            <a:r>
              <a:rPr lang="en-US" sz="2400" dirty="0"/>
              <a:t>, 2. Bump &amp; grind, 3. Creepy krink, 4. Boo hiss, 6. Snap, crackle, pop.</a:t>
            </a:r>
          </a:p>
          <a:p>
            <a:pPr marL="285750" indent="-285750">
              <a:buFont typeface="Arial" panose="020B0604020202020204" pitchFamily="34" charset="0"/>
              <a:buChar char="•"/>
            </a:pPr>
            <a:endParaRPr lang="en-US" sz="2600" dirty="0"/>
          </a:p>
        </p:txBody>
      </p:sp>
      <p:pic>
        <p:nvPicPr>
          <p:cNvPr id="8" name="Picture 7">
            <a:extLst>
              <a:ext uri="{FF2B5EF4-FFF2-40B4-BE49-F238E27FC236}">
                <a16:creationId xmlns:a16="http://schemas.microsoft.com/office/drawing/2014/main" xmlns="" id="{5182E9C7-176A-4042-A269-62246853F9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4062" y="1144177"/>
            <a:ext cx="2198817" cy="2003367"/>
          </a:xfrm>
          <a:prstGeom prst="rect">
            <a:avLst/>
          </a:prstGeom>
        </p:spPr>
      </p:pic>
      <p:sp>
        <p:nvSpPr>
          <p:cNvPr id="5" name="Rectangle 4">
            <a:extLst>
              <a:ext uri="{FF2B5EF4-FFF2-40B4-BE49-F238E27FC236}">
                <a16:creationId xmlns:a16="http://schemas.microsoft.com/office/drawing/2014/main" xmlns="" id="{DB239CA0-C663-4156-86AC-9F9AF1595005}"/>
              </a:ext>
            </a:extLst>
          </p:cNvPr>
          <p:cNvSpPr/>
          <p:nvPr/>
        </p:nvSpPr>
        <p:spPr>
          <a:xfrm>
            <a:off x="3375529" y="6430478"/>
            <a:ext cx="5241435" cy="369332"/>
          </a:xfrm>
          <a:prstGeom prst="rect">
            <a:avLst/>
          </a:prstGeom>
        </p:spPr>
        <p:txBody>
          <a:bodyPr wrap="none">
            <a:spAutoFit/>
          </a:bodyPr>
          <a:lstStyle/>
          <a:p>
            <a:r>
              <a:rPr lang="en-US" b="1" dirty="0"/>
              <a:t>IT20257040 </a:t>
            </a:r>
            <a:r>
              <a:rPr lang="en-US" dirty="0"/>
              <a:t>|   A.M.K.A.P Amarasingha|   TMP-23-383</a:t>
            </a:r>
          </a:p>
        </p:txBody>
      </p:sp>
    </p:spTree>
    <p:extLst>
      <p:ext uri="{BB962C8B-B14F-4D97-AF65-F5344CB8AC3E}">
        <p14:creationId xmlns:p14="http://schemas.microsoft.com/office/powerpoint/2010/main" val="3928377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21D43B-1F36-42CE-871B-26F781A94547}"/>
              </a:ext>
            </a:extLst>
          </p:cNvPr>
          <p:cNvSpPr>
            <a:spLocks noGrp="1"/>
          </p:cNvSpPr>
          <p:nvPr>
            <p:ph type="title"/>
          </p:nvPr>
        </p:nvSpPr>
        <p:spPr>
          <a:xfrm>
            <a:off x="331124" y="1096645"/>
            <a:ext cx="10515600" cy="1325563"/>
          </a:xfrm>
        </p:spPr>
        <p:txBody>
          <a:bodyPr>
            <a:normAutofit/>
          </a:bodyPr>
          <a:lstStyle/>
          <a:p>
            <a:r>
              <a:rPr lang="en-US" sz="6000" b="1" dirty="0">
                <a:solidFill>
                  <a:schemeClr val="accent5">
                    <a:lumMod val="75000"/>
                  </a:schemeClr>
                </a:solidFill>
                <a:latin typeface="Times New Roman" panose="02020603050405020304" pitchFamily="18" charset="0"/>
                <a:cs typeface="Times New Roman" panose="02020603050405020304" pitchFamily="18" charset="0"/>
              </a:rPr>
              <a:t>Team Members </a:t>
            </a:r>
          </a:p>
        </p:txBody>
      </p:sp>
      <p:sp>
        <p:nvSpPr>
          <p:cNvPr id="4" name="TextBox 3">
            <a:extLst>
              <a:ext uri="{FF2B5EF4-FFF2-40B4-BE49-F238E27FC236}">
                <a16:creationId xmlns:a16="http://schemas.microsoft.com/office/drawing/2014/main" xmlns="" id="{FF14D7B1-F6D0-4EF7-A57D-8F8F5B2E5AA9}"/>
              </a:ext>
            </a:extLst>
          </p:cNvPr>
          <p:cNvSpPr txBox="1"/>
          <p:nvPr/>
        </p:nvSpPr>
        <p:spPr>
          <a:xfrm>
            <a:off x="5835535" y="290311"/>
            <a:ext cx="6101542" cy="1231106"/>
          </a:xfrm>
          <a:prstGeom prst="rect">
            <a:avLst/>
          </a:prstGeom>
          <a:noFill/>
        </p:spPr>
        <p:txBody>
          <a:bodyPr wrap="square" rtlCol="0">
            <a:spAutoFit/>
          </a:bodyPr>
          <a:lstStyle/>
          <a:p>
            <a:pPr algn="ctr"/>
            <a:r>
              <a:rPr lang="en-US" sz="2800" dirty="0">
                <a:effectLst>
                  <a:outerShdw blurRad="38100" dist="38100" dir="2700000" algn="tl">
                    <a:srgbClr val="000000">
                      <a:alpha val="43137"/>
                    </a:srgbClr>
                  </a:outerShdw>
                </a:effectLst>
                <a:latin typeface="Sitka Subheading" panose="02000505000000020004" pitchFamily="2" charset="0"/>
              </a:rPr>
              <a:t>MOTORBIKE DEFECT CHECKER AND PREDICTOR</a:t>
            </a:r>
          </a:p>
          <a:p>
            <a:endParaRPr lang="en-US" dirty="0"/>
          </a:p>
        </p:txBody>
      </p:sp>
      <p:pic>
        <p:nvPicPr>
          <p:cNvPr id="5" name="Picture 4" descr="A picture containing application&#10;&#10;Description automatically generated">
            <a:extLst>
              <a:ext uri="{FF2B5EF4-FFF2-40B4-BE49-F238E27FC236}">
                <a16:creationId xmlns:a16="http://schemas.microsoft.com/office/drawing/2014/main" xmlns="" id="{B6E106ED-58FA-4AA0-9403-CA78C76A487B}"/>
              </a:ext>
            </a:extLst>
          </p:cNvPr>
          <p:cNvPicPr>
            <a:picLocks noChangeAspect="1"/>
          </p:cNvPicPr>
          <p:nvPr/>
        </p:nvPicPr>
        <p:blipFill>
          <a:blip r:embed="rId2"/>
          <a:stretch>
            <a:fillRect/>
          </a:stretch>
        </p:blipFill>
        <p:spPr>
          <a:xfrm>
            <a:off x="66501" y="6434019"/>
            <a:ext cx="2211764" cy="423981"/>
          </a:xfrm>
          <a:prstGeom prst="rect">
            <a:avLst/>
          </a:prstGeom>
        </p:spPr>
      </p:pic>
      <p:sp>
        <p:nvSpPr>
          <p:cNvPr id="3" name="TextBox 2">
            <a:extLst>
              <a:ext uri="{FF2B5EF4-FFF2-40B4-BE49-F238E27FC236}">
                <a16:creationId xmlns:a16="http://schemas.microsoft.com/office/drawing/2014/main" xmlns="" id="{AE382D37-3B2C-42CE-83EA-1D04C5007446}"/>
              </a:ext>
            </a:extLst>
          </p:cNvPr>
          <p:cNvSpPr txBox="1"/>
          <p:nvPr/>
        </p:nvSpPr>
        <p:spPr>
          <a:xfrm>
            <a:off x="1928553" y="2679145"/>
            <a:ext cx="7813963" cy="3754874"/>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IT20219598 - S.L.D.P Pramodya</a:t>
            </a: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IT20257040 - A.M.K.A.P Amarasingha</a:t>
            </a: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IT20261764 - D.M.D.H Dissanayake </a:t>
            </a: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IT20156206 - Rathnasooriya P.U.</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endParaRPr lang="en-US" dirty="0"/>
          </a:p>
        </p:txBody>
      </p:sp>
      <p:pic>
        <p:nvPicPr>
          <p:cNvPr id="6" name="Picture 6" descr="A picture containing diagram&#10;&#10;Description automatically generated">
            <a:extLst>
              <a:ext uri="{FF2B5EF4-FFF2-40B4-BE49-F238E27FC236}">
                <a16:creationId xmlns:a16="http://schemas.microsoft.com/office/drawing/2014/main" xmlns="" id="{7FC167E4-DF55-4FC6-B8EE-BBE22B61F98E}"/>
              </a:ext>
            </a:extLst>
          </p:cNvPr>
          <p:cNvPicPr>
            <a:picLocks noChangeAspect="1"/>
          </p:cNvPicPr>
          <p:nvPr/>
        </p:nvPicPr>
        <p:blipFill>
          <a:blip r:embed="rId3"/>
          <a:stretch>
            <a:fillRect/>
          </a:stretch>
        </p:blipFill>
        <p:spPr>
          <a:xfrm>
            <a:off x="7984765" y="4435793"/>
            <a:ext cx="4140734" cy="2334797"/>
          </a:xfrm>
          <a:prstGeom prst="rect">
            <a:avLst/>
          </a:prstGeom>
        </p:spPr>
      </p:pic>
    </p:spTree>
    <p:extLst>
      <p:ext uri="{BB962C8B-B14F-4D97-AF65-F5344CB8AC3E}">
        <p14:creationId xmlns:p14="http://schemas.microsoft.com/office/powerpoint/2010/main" val="4829889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7C26BC-E705-4D0C-ACED-F87631404B6F}"/>
              </a:ext>
            </a:extLst>
          </p:cNvPr>
          <p:cNvSpPr>
            <a:spLocks noGrp="1"/>
          </p:cNvSpPr>
          <p:nvPr>
            <p:ph type="title"/>
          </p:nvPr>
        </p:nvSpPr>
        <p:spPr>
          <a:xfrm>
            <a:off x="344979" y="1113271"/>
            <a:ext cx="10515600" cy="1325563"/>
          </a:xfrm>
        </p:spPr>
        <p:txBody>
          <a:bodyPr>
            <a:normAutofit/>
          </a:bodyPr>
          <a:lstStyle/>
          <a:p>
            <a:r>
              <a:rPr lang="en-US" sz="5400" b="1" dirty="0">
                <a:solidFill>
                  <a:schemeClr val="accent5">
                    <a:lumMod val="75000"/>
                  </a:schemeClr>
                </a:solidFill>
                <a:latin typeface="Times New Roman" panose="02020603050405020304" pitchFamily="18" charset="0"/>
                <a:cs typeface="Times New Roman" panose="02020603050405020304" pitchFamily="18" charset="0"/>
              </a:rPr>
              <a:t>Research Methodology </a:t>
            </a:r>
            <a:endParaRPr lang="en-US" sz="5400" dirty="0"/>
          </a:p>
        </p:txBody>
      </p:sp>
      <p:sp>
        <p:nvSpPr>
          <p:cNvPr id="4" name="TextBox 3">
            <a:extLst>
              <a:ext uri="{FF2B5EF4-FFF2-40B4-BE49-F238E27FC236}">
                <a16:creationId xmlns:a16="http://schemas.microsoft.com/office/drawing/2014/main" xmlns="" id="{52D4AE1F-F681-4FEC-B226-21142E5D065F}"/>
              </a:ext>
            </a:extLst>
          </p:cNvPr>
          <p:cNvSpPr txBox="1"/>
          <p:nvPr/>
        </p:nvSpPr>
        <p:spPr>
          <a:xfrm>
            <a:off x="5760720" y="365760"/>
            <a:ext cx="6325985" cy="1231106"/>
          </a:xfrm>
          <a:prstGeom prst="rect">
            <a:avLst/>
          </a:prstGeom>
          <a:noFill/>
        </p:spPr>
        <p:txBody>
          <a:bodyPr wrap="square" rtlCol="0">
            <a:spAutoFit/>
          </a:bodyPr>
          <a:lstStyle/>
          <a:p>
            <a:pPr algn="ctr"/>
            <a:r>
              <a:rPr lang="en-US" sz="2800" dirty="0">
                <a:effectLst>
                  <a:outerShdw blurRad="38100" dist="38100" dir="2700000" algn="tl">
                    <a:srgbClr val="000000">
                      <a:alpha val="43137"/>
                    </a:srgbClr>
                  </a:outerShdw>
                </a:effectLst>
                <a:latin typeface="Sitka Subheading" panose="02000505000000020004" pitchFamily="2" charset="0"/>
              </a:rPr>
              <a:t>MOTORBIKE DEFECT CHECKER AND PREDICTOR</a:t>
            </a:r>
          </a:p>
          <a:p>
            <a:endParaRPr lang="en-US" dirty="0"/>
          </a:p>
        </p:txBody>
      </p:sp>
      <p:pic>
        <p:nvPicPr>
          <p:cNvPr id="6" name="Content Placeholder 4" descr="A picture containing application&#10;&#10;Description automatically generated">
            <a:extLst>
              <a:ext uri="{FF2B5EF4-FFF2-40B4-BE49-F238E27FC236}">
                <a16:creationId xmlns:a16="http://schemas.microsoft.com/office/drawing/2014/main" xmlns="" id="{4869FCBC-0622-415B-9814-B78446BF14A5}"/>
              </a:ext>
            </a:extLst>
          </p:cNvPr>
          <p:cNvPicPr>
            <a:picLocks noChangeAspect="1"/>
          </p:cNvPicPr>
          <p:nvPr/>
        </p:nvPicPr>
        <p:blipFill>
          <a:blip r:embed="rId2"/>
          <a:stretch>
            <a:fillRect/>
          </a:stretch>
        </p:blipFill>
        <p:spPr>
          <a:xfrm>
            <a:off x="69272" y="6355225"/>
            <a:ext cx="2319251" cy="444585"/>
          </a:xfrm>
          <a:prstGeom prst="rect">
            <a:avLst/>
          </a:prstGeom>
        </p:spPr>
      </p:pic>
      <p:pic>
        <p:nvPicPr>
          <p:cNvPr id="7" name="Content Placeholder 2">
            <a:extLst>
              <a:ext uri="{FF2B5EF4-FFF2-40B4-BE49-F238E27FC236}">
                <a16:creationId xmlns:a16="http://schemas.microsoft.com/office/drawing/2014/main" xmlns="" id="{96EED669-96E4-48A6-BBB0-CF2DAB2E9CFB}"/>
              </a:ext>
            </a:extLst>
          </p:cNvPr>
          <p:cNvPicPr>
            <a:picLocks noGrp="1" noChangeAspect="1"/>
          </p:cNvPicPr>
          <p:nvPr>
            <p:ph idx="1"/>
          </p:nvPr>
        </p:nvPicPr>
        <p:blipFill>
          <a:blip r:embed="rId3"/>
          <a:stretch>
            <a:fillRect/>
          </a:stretch>
        </p:blipFill>
        <p:spPr>
          <a:xfrm>
            <a:off x="1939204" y="2530274"/>
            <a:ext cx="7643032" cy="3352800"/>
          </a:xfrm>
          <a:prstGeom prst="rect">
            <a:avLst/>
          </a:prstGeom>
        </p:spPr>
      </p:pic>
      <p:sp>
        <p:nvSpPr>
          <p:cNvPr id="3" name="Rectangle 2">
            <a:extLst>
              <a:ext uri="{FF2B5EF4-FFF2-40B4-BE49-F238E27FC236}">
                <a16:creationId xmlns:a16="http://schemas.microsoft.com/office/drawing/2014/main" xmlns="" id="{E0516A8A-F18C-4A0F-BDF0-626FDD35456E}"/>
              </a:ext>
            </a:extLst>
          </p:cNvPr>
          <p:cNvSpPr/>
          <p:nvPr/>
        </p:nvSpPr>
        <p:spPr>
          <a:xfrm>
            <a:off x="3749602" y="6392851"/>
            <a:ext cx="5241435" cy="369332"/>
          </a:xfrm>
          <a:prstGeom prst="rect">
            <a:avLst/>
          </a:prstGeom>
        </p:spPr>
        <p:txBody>
          <a:bodyPr wrap="none">
            <a:spAutoFit/>
          </a:bodyPr>
          <a:lstStyle/>
          <a:p>
            <a:r>
              <a:rPr lang="en-US" b="1" dirty="0"/>
              <a:t>IT20257040 </a:t>
            </a:r>
            <a:r>
              <a:rPr lang="en-US" dirty="0"/>
              <a:t>|   A.M.K.A.P Amarasingha|   TMP-23-383</a:t>
            </a:r>
          </a:p>
        </p:txBody>
      </p:sp>
    </p:spTree>
    <p:extLst>
      <p:ext uri="{BB962C8B-B14F-4D97-AF65-F5344CB8AC3E}">
        <p14:creationId xmlns:p14="http://schemas.microsoft.com/office/powerpoint/2010/main" val="1158453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7C26BC-E705-4D0C-ACED-F87631404B6F}"/>
              </a:ext>
            </a:extLst>
          </p:cNvPr>
          <p:cNvSpPr>
            <a:spLocks noGrp="1"/>
          </p:cNvSpPr>
          <p:nvPr>
            <p:ph type="title"/>
          </p:nvPr>
        </p:nvSpPr>
        <p:spPr>
          <a:xfrm>
            <a:off x="211975" y="1080020"/>
            <a:ext cx="9173094" cy="1325563"/>
          </a:xfrm>
        </p:spPr>
        <p:txBody>
          <a:bodyPr>
            <a:normAutofit/>
          </a:bodyPr>
          <a:lstStyle/>
          <a:p>
            <a:r>
              <a:rPr lang="en-US" b="1" dirty="0">
                <a:solidFill>
                  <a:schemeClr val="accent5">
                    <a:lumMod val="75000"/>
                  </a:schemeClr>
                </a:solidFill>
                <a:latin typeface="Times New Roman" panose="02020603050405020304" pitchFamily="18" charset="0"/>
                <a:cs typeface="Times New Roman" panose="02020603050405020304" pitchFamily="18" charset="0"/>
              </a:rPr>
              <a:t>Component Architecture Diagram </a:t>
            </a:r>
            <a:endParaRPr lang="en-US" dirty="0"/>
          </a:p>
        </p:txBody>
      </p:sp>
      <p:sp>
        <p:nvSpPr>
          <p:cNvPr id="4" name="TextBox 3">
            <a:extLst>
              <a:ext uri="{FF2B5EF4-FFF2-40B4-BE49-F238E27FC236}">
                <a16:creationId xmlns:a16="http://schemas.microsoft.com/office/drawing/2014/main" xmlns="" id="{52D4AE1F-F681-4FEC-B226-21142E5D065F}"/>
              </a:ext>
            </a:extLst>
          </p:cNvPr>
          <p:cNvSpPr txBox="1"/>
          <p:nvPr/>
        </p:nvSpPr>
        <p:spPr>
          <a:xfrm>
            <a:off x="5951913" y="108843"/>
            <a:ext cx="6325985" cy="1231106"/>
          </a:xfrm>
          <a:prstGeom prst="rect">
            <a:avLst/>
          </a:prstGeom>
          <a:noFill/>
        </p:spPr>
        <p:txBody>
          <a:bodyPr wrap="square" rtlCol="0">
            <a:spAutoFit/>
          </a:bodyPr>
          <a:lstStyle/>
          <a:p>
            <a:pPr algn="ctr"/>
            <a:r>
              <a:rPr lang="en-US" sz="2800" dirty="0">
                <a:effectLst>
                  <a:outerShdw blurRad="38100" dist="38100" dir="2700000" algn="tl">
                    <a:srgbClr val="000000">
                      <a:alpha val="43137"/>
                    </a:srgbClr>
                  </a:outerShdw>
                </a:effectLst>
                <a:latin typeface="Sitka Subheading" panose="02000505000000020004" pitchFamily="2" charset="0"/>
              </a:rPr>
              <a:t>MOTORBIKE DEFECT CHECKER AND PREDICTOR</a:t>
            </a:r>
          </a:p>
          <a:p>
            <a:endParaRPr lang="en-US" dirty="0"/>
          </a:p>
        </p:txBody>
      </p:sp>
      <p:pic>
        <p:nvPicPr>
          <p:cNvPr id="6" name="Content Placeholder 4" descr="A picture containing application&#10;&#10;Description automatically generated">
            <a:extLst>
              <a:ext uri="{FF2B5EF4-FFF2-40B4-BE49-F238E27FC236}">
                <a16:creationId xmlns:a16="http://schemas.microsoft.com/office/drawing/2014/main" xmlns="" id="{4869FCBC-0622-415B-9814-B78446BF14A5}"/>
              </a:ext>
            </a:extLst>
          </p:cNvPr>
          <p:cNvPicPr>
            <a:picLocks noChangeAspect="1"/>
          </p:cNvPicPr>
          <p:nvPr/>
        </p:nvPicPr>
        <p:blipFill>
          <a:blip r:embed="rId2"/>
          <a:stretch>
            <a:fillRect/>
          </a:stretch>
        </p:blipFill>
        <p:spPr>
          <a:xfrm>
            <a:off x="69272" y="6355225"/>
            <a:ext cx="2319251" cy="444585"/>
          </a:xfrm>
          <a:prstGeom prst="rect">
            <a:avLst/>
          </a:prstGeom>
        </p:spPr>
      </p:pic>
      <p:sp>
        <p:nvSpPr>
          <p:cNvPr id="3" name="Rectangle 2">
            <a:extLst>
              <a:ext uri="{FF2B5EF4-FFF2-40B4-BE49-F238E27FC236}">
                <a16:creationId xmlns:a16="http://schemas.microsoft.com/office/drawing/2014/main" xmlns="" id="{E0516A8A-F18C-4A0F-BDF0-626FDD35456E}"/>
              </a:ext>
            </a:extLst>
          </p:cNvPr>
          <p:cNvSpPr/>
          <p:nvPr/>
        </p:nvSpPr>
        <p:spPr>
          <a:xfrm>
            <a:off x="3749602" y="6392851"/>
            <a:ext cx="5241435" cy="369332"/>
          </a:xfrm>
          <a:prstGeom prst="rect">
            <a:avLst/>
          </a:prstGeom>
        </p:spPr>
        <p:txBody>
          <a:bodyPr wrap="none">
            <a:spAutoFit/>
          </a:bodyPr>
          <a:lstStyle/>
          <a:p>
            <a:r>
              <a:rPr lang="en-US" b="1" dirty="0"/>
              <a:t>IT20257040 </a:t>
            </a:r>
            <a:r>
              <a:rPr lang="en-US" dirty="0"/>
              <a:t>|   A.M.K.A.P Amarasingha|   TMP-23-383</a:t>
            </a:r>
          </a:p>
        </p:txBody>
      </p:sp>
      <p:pic>
        <p:nvPicPr>
          <p:cNvPr id="12" name="Content Placeholder 11">
            <a:extLst>
              <a:ext uri="{FF2B5EF4-FFF2-40B4-BE49-F238E27FC236}">
                <a16:creationId xmlns:a16="http://schemas.microsoft.com/office/drawing/2014/main" xmlns="" id="{4CB81B86-5223-494E-B72B-8BD7934A887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43558" y="2610195"/>
            <a:ext cx="9622746" cy="3374968"/>
          </a:xfrm>
        </p:spPr>
      </p:pic>
    </p:spTree>
    <p:extLst>
      <p:ext uri="{BB962C8B-B14F-4D97-AF65-F5344CB8AC3E}">
        <p14:creationId xmlns:p14="http://schemas.microsoft.com/office/powerpoint/2010/main" val="1657170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52D4AE1F-F681-4FEC-B226-21142E5D065F}"/>
              </a:ext>
            </a:extLst>
          </p:cNvPr>
          <p:cNvSpPr txBox="1"/>
          <p:nvPr/>
        </p:nvSpPr>
        <p:spPr>
          <a:xfrm>
            <a:off x="5760720" y="365760"/>
            <a:ext cx="6325985" cy="1231106"/>
          </a:xfrm>
          <a:prstGeom prst="rect">
            <a:avLst/>
          </a:prstGeom>
          <a:noFill/>
        </p:spPr>
        <p:txBody>
          <a:bodyPr wrap="square" rtlCol="0">
            <a:spAutoFit/>
          </a:bodyPr>
          <a:lstStyle/>
          <a:p>
            <a:pPr algn="ctr"/>
            <a:r>
              <a:rPr lang="en-US" sz="2800" dirty="0">
                <a:effectLst>
                  <a:outerShdw blurRad="38100" dist="38100" dir="2700000" algn="tl">
                    <a:srgbClr val="000000">
                      <a:alpha val="43137"/>
                    </a:srgbClr>
                  </a:outerShdw>
                </a:effectLst>
                <a:latin typeface="Sitka Subheading" panose="02000505000000020004" pitchFamily="2" charset="0"/>
              </a:rPr>
              <a:t>MOTORBIKE DEFECT CHECKER AND PREDICTOR</a:t>
            </a:r>
          </a:p>
          <a:p>
            <a:endParaRPr lang="en-US" dirty="0"/>
          </a:p>
        </p:txBody>
      </p:sp>
      <p:pic>
        <p:nvPicPr>
          <p:cNvPr id="6" name="Content Placeholder 4" descr="A picture containing application&#10;&#10;Description automatically generated">
            <a:extLst>
              <a:ext uri="{FF2B5EF4-FFF2-40B4-BE49-F238E27FC236}">
                <a16:creationId xmlns:a16="http://schemas.microsoft.com/office/drawing/2014/main" xmlns="" id="{B9691C46-0736-465D-8971-477E9DB82853}"/>
              </a:ext>
            </a:extLst>
          </p:cNvPr>
          <p:cNvPicPr>
            <a:picLocks noChangeAspect="1"/>
          </p:cNvPicPr>
          <p:nvPr/>
        </p:nvPicPr>
        <p:blipFill>
          <a:blip r:embed="rId2"/>
          <a:stretch>
            <a:fillRect/>
          </a:stretch>
        </p:blipFill>
        <p:spPr>
          <a:xfrm>
            <a:off x="69272" y="6355225"/>
            <a:ext cx="2319251" cy="444585"/>
          </a:xfrm>
          <a:prstGeom prst="rect">
            <a:avLst/>
          </a:prstGeom>
        </p:spPr>
      </p:pic>
      <p:sp>
        <p:nvSpPr>
          <p:cNvPr id="3" name="Arrow: Pentagon 2">
            <a:extLst>
              <a:ext uri="{FF2B5EF4-FFF2-40B4-BE49-F238E27FC236}">
                <a16:creationId xmlns:a16="http://schemas.microsoft.com/office/drawing/2014/main" xmlns="" id="{96C05C98-DDA8-46A0-8B16-5B6D44373D5E}"/>
              </a:ext>
            </a:extLst>
          </p:cNvPr>
          <p:cNvSpPr/>
          <p:nvPr/>
        </p:nvSpPr>
        <p:spPr>
          <a:xfrm>
            <a:off x="623454" y="365760"/>
            <a:ext cx="3250277" cy="251044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xmlns="" id="{CDBA6D14-A824-4F33-AB3E-5D175EB413BA}"/>
              </a:ext>
            </a:extLst>
          </p:cNvPr>
          <p:cNvSpPr txBox="1"/>
          <p:nvPr/>
        </p:nvSpPr>
        <p:spPr>
          <a:xfrm>
            <a:off x="856213" y="1119812"/>
            <a:ext cx="2219498" cy="954107"/>
          </a:xfrm>
          <a:prstGeom prst="rect">
            <a:avLst/>
          </a:prstGeom>
          <a:noFill/>
        </p:spPr>
        <p:txBody>
          <a:bodyPr wrap="square" rtlCol="0">
            <a:spAutoFit/>
          </a:bodyPr>
          <a:lstStyle/>
          <a:p>
            <a:r>
              <a:rPr lang="en-GB" sz="2800" b="1" dirty="0">
                <a:solidFill>
                  <a:schemeClr val="bg1"/>
                </a:solidFill>
              </a:rPr>
              <a:t>Completion</a:t>
            </a:r>
            <a:r>
              <a:rPr lang="en-US" sz="2800" b="1" dirty="0">
                <a:solidFill>
                  <a:schemeClr val="bg1"/>
                </a:solidFill>
              </a:rPr>
              <a:t> of the System</a:t>
            </a:r>
            <a:endParaRPr lang="en-US" sz="2800" dirty="0">
              <a:solidFill>
                <a:schemeClr val="bg1"/>
              </a:solidFill>
            </a:endParaRPr>
          </a:p>
        </p:txBody>
      </p:sp>
      <p:graphicFrame>
        <p:nvGraphicFramePr>
          <p:cNvPr id="8" name="Table 8">
            <a:extLst>
              <a:ext uri="{FF2B5EF4-FFF2-40B4-BE49-F238E27FC236}">
                <a16:creationId xmlns:a16="http://schemas.microsoft.com/office/drawing/2014/main" xmlns="" id="{951D7765-E025-49B1-AB3E-1B5EFA940B7E}"/>
              </a:ext>
            </a:extLst>
          </p:cNvPr>
          <p:cNvGraphicFramePr>
            <a:graphicFrameLocks noGrp="1"/>
          </p:cNvGraphicFramePr>
          <p:nvPr>
            <p:extLst>
              <p:ext uri="{D42A27DB-BD31-4B8C-83A1-F6EECF244321}">
                <p14:modId xmlns:p14="http://schemas.microsoft.com/office/powerpoint/2010/main" val="776361006"/>
              </p:ext>
            </p:extLst>
          </p:nvPr>
        </p:nvGraphicFramePr>
        <p:xfrm>
          <a:off x="4364181" y="2709949"/>
          <a:ext cx="7029796" cy="3225336"/>
        </p:xfrm>
        <a:graphic>
          <a:graphicData uri="http://schemas.openxmlformats.org/drawingml/2006/table">
            <a:tbl>
              <a:tblPr firstRow="1" bandRow="1">
                <a:tableStyleId>{5C22544A-7EE6-4342-B048-85BDC9FD1C3A}</a:tableStyleId>
              </a:tblPr>
              <a:tblGrid>
                <a:gridCol w="3514898">
                  <a:extLst>
                    <a:ext uri="{9D8B030D-6E8A-4147-A177-3AD203B41FA5}">
                      <a16:colId xmlns:a16="http://schemas.microsoft.com/office/drawing/2014/main" xmlns="" val="2677227409"/>
                    </a:ext>
                  </a:extLst>
                </a:gridCol>
                <a:gridCol w="3514898">
                  <a:extLst>
                    <a:ext uri="{9D8B030D-6E8A-4147-A177-3AD203B41FA5}">
                      <a16:colId xmlns:a16="http://schemas.microsoft.com/office/drawing/2014/main" xmlns="" val="2761032087"/>
                    </a:ext>
                  </a:extLst>
                </a:gridCol>
              </a:tblGrid>
              <a:tr h="806334">
                <a:tc>
                  <a:txBody>
                    <a:bodyPr/>
                    <a:lstStyle/>
                    <a:p>
                      <a:r>
                        <a:rPr lang="en-US" sz="2800" dirty="0"/>
                        <a:t>Component </a:t>
                      </a:r>
                    </a:p>
                  </a:txBody>
                  <a:tcPr/>
                </a:tc>
                <a:tc>
                  <a:txBody>
                    <a:bodyPr/>
                    <a:lstStyle/>
                    <a:p>
                      <a:r>
                        <a:rPr lang="en-US" sz="2800" dirty="0"/>
                        <a:t>Status of Completion </a:t>
                      </a:r>
                    </a:p>
                  </a:txBody>
                  <a:tcPr/>
                </a:tc>
                <a:extLst>
                  <a:ext uri="{0D108BD9-81ED-4DB2-BD59-A6C34878D82A}">
                    <a16:rowId xmlns:a16="http://schemas.microsoft.com/office/drawing/2014/main" xmlns="" val="817923331"/>
                  </a:ext>
                </a:extLst>
              </a:tr>
              <a:tr h="806334">
                <a:tc>
                  <a:txBody>
                    <a:bodyPr/>
                    <a:lstStyle/>
                    <a:p>
                      <a:endParaRPr lang="en-US" dirty="0"/>
                    </a:p>
                  </a:txBody>
                  <a:tcPr/>
                </a:tc>
                <a:tc>
                  <a:txBody>
                    <a:bodyPr/>
                    <a:lstStyle/>
                    <a:p>
                      <a:r>
                        <a:rPr lang="en-US" dirty="0"/>
                        <a:t>Completed</a:t>
                      </a:r>
                    </a:p>
                  </a:txBody>
                  <a:tcPr/>
                </a:tc>
                <a:extLst>
                  <a:ext uri="{0D108BD9-81ED-4DB2-BD59-A6C34878D82A}">
                    <a16:rowId xmlns:a16="http://schemas.microsoft.com/office/drawing/2014/main" xmlns="" val="2530348574"/>
                  </a:ext>
                </a:extLst>
              </a:tr>
              <a:tr h="8063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cap="none" spc="0" dirty="0">
                          <a:solidFill>
                            <a:schemeClr val="tx1"/>
                          </a:solidFill>
                        </a:rPr>
                        <a:t> Front end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cap="none" spc="0" dirty="0">
                          <a:solidFill>
                            <a:schemeClr val="tx1"/>
                          </a:solidFill>
                        </a:rPr>
                        <a:t>   </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Completed</a:t>
                      </a:r>
                    </a:p>
                    <a:p>
                      <a:endParaRPr lang="en-US" dirty="0"/>
                    </a:p>
                  </a:txBody>
                  <a:tcPr/>
                </a:tc>
                <a:extLst>
                  <a:ext uri="{0D108BD9-81ED-4DB2-BD59-A6C34878D82A}">
                    <a16:rowId xmlns:a16="http://schemas.microsoft.com/office/drawing/2014/main" xmlns="" val="1676046357"/>
                  </a:ext>
                </a:extLst>
              </a:tr>
              <a:tr h="8063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cap="none" spc="0" dirty="0">
                          <a:solidFill>
                            <a:schemeClr val="tx1"/>
                          </a:solidFill>
                        </a:rPr>
                        <a:t>   Back</a:t>
                      </a:r>
                      <a:r>
                        <a:rPr lang="en-US" sz="1800" cap="none" spc="0" baseline="0" dirty="0">
                          <a:solidFill>
                            <a:schemeClr val="tx1"/>
                          </a:solidFill>
                        </a:rPr>
                        <a:t> end</a:t>
                      </a:r>
                      <a:endParaRPr lang="en-US" sz="1800" cap="none" spc="0" dirty="0">
                        <a:solidFill>
                          <a:schemeClr val="tx1"/>
                        </a:solidFill>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Completed</a:t>
                      </a:r>
                    </a:p>
                  </a:txBody>
                  <a:tcPr/>
                </a:tc>
                <a:extLst>
                  <a:ext uri="{0D108BD9-81ED-4DB2-BD59-A6C34878D82A}">
                    <a16:rowId xmlns:a16="http://schemas.microsoft.com/office/drawing/2014/main" xmlns="" val="457639268"/>
                  </a:ext>
                </a:extLst>
              </a:tr>
            </a:tbl>
          </a:graphicData>
        </a:graphic>
      </p:graphicFrame>
      <p:pic>
        <p:nvPicPr>
          <p:cNvPr id="10" name="Picture 9">
            <a:extLst>
              <a:ext uri="{FF2B5EF4-FFF2-40B4-BE49-F238E27FC236}">
                <a16:creationId xmlns:a16="http://schemas.microsoft.com/office/drawing/2014/main" xmlns="" id="{E4DCFC71-893A-4CC6-8F29-5142406338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7035">
            <a:off x="441385" y="3931246"/>
            <a:ext cx="2068294" cy="2385416"/>
          </a:xfrm>
          <a:prstGeom prst="rect">
            <a:avLst/>
          </a:prstGeom>
        </p:spPr>
      </p:pic>
      <p:sp>
        <p:nvSpPr>
          <p:cNvPr id="2" name="Rectangle 1">
            <a:extLst>
              <a:ext uri="{FF2B5EF4-FFF2-40B4-BE49-F238E27FC236}">
                <a16:creationId xmlns:a16="http://schemas.microsoft.com/office/drawing/2014/main" xmlns="" id="{78ED9D4E-15EE-4B06-A8AA-AF653D0671B9}"/>
              </a:ext>
            </a:extLst>
          </p:cNvPr>
          <p:cNvSpPr/>
          <p:nvPr/>
        </p:nvSpPr>
        <p:spPr>
          <a:xfrm>
            <a:off x="4413813" y="3630255"/>
            <a:ext cx="2693814" cy="369332"/>
          </a:xfrm>
          <a:prstGeom prst="rect">
            <a:avLst/>
          </a:prstGeom>
        </p:spPr>
        <p:txBody>
          <a:bodyPr wrap="none">
            <a:spAutoFit/>
          </a:bodyPr>
          <a:lstStyle/>
          <a:p>
            <a:pPr lvl="0">
              <a:defRPr/>
            </a:pPr>
            <a:r>
              <a:rPr lang="en-US" dirty="0"/>
              <a:t>Sound Recognition Models</a:t>
            </a:r>
          </a:p>
        </p:txBody>
      </p:sp>
    </p:spTree>
    <p:extLst>
      <p:ext uri="{BB962C8B-B14F-4D97-AF65-F5344CB8AC3E}">
        <p14:creationId xmlns:p14="http://schemas.microsoft.com/office/powerpoint/2010/main" val="1705833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7C26BC-E705-4D0C-ACED-F87631404B6F}"/>
              </a:ext>
            </a:extLst>
          </p:cNvPr>
          <p:cNvSpPr>
            <a:spLocks noGrp="1"/>
          </p:cNvSpPr>
          <p:nvPr>
            <p:ph type="title"/>
          </p:nvPr>
        </p:nvSpPr>
        <p:spPr>
          <a:xfrm>
            <a:off x="1441365" y="2799714"/>
            <a:ext cx="10515600" cy="1325563"/>
          </a:xfrm>
        </p:spPr>
        <p:txBody>
          <a:bodyPr>
            <a:normAutofit/>
          </a:bodyPr>
          <a:lstStyle/>
          <a:p>
            <a:r>
              <a:rPr lang="en-US" sz="6600" b="1" dirty="0">
                <a:solidFill>
                  <a:schemeClr val="accent5">
                    <a:lumMod val="75000"/>
                  </a:schemeClr>
                </a:solidFill>
                <a:latin typeface="Times New Roman" panose="02020603050405020304" pitchFamily="18" charset="0"/>
                <a:cs typeface="Times New Roman" panose="02020603050405020304" pitchFamily="18" charset="0"/>
              </a:rPr>
              <a:t>Progress up to now</a:t>
            </a:r>
            <a:endParaRPr lang="en-US" sz="6600" dirty="0"/>
          </a:p>
        </p:txBody>
      </p:sp>
      <p:sp>
        <p:nvSpPr>
          <p:cNvPr id="4" name="TextBox 3">
            <a:extLst>
              <a:ext uri="{FF2B5EF4-FFF2-40B4-BE49-F238E27FC236}">
                <a16:creationId xmlns:a16="http://schemas.microsoft.com/office/drawing/2014/main" xmlns="" id="{52D4AE1F-F681-4FEC-B226-21142E5D065F}"/>
              </a:ext>
            </a:extLst>
          </p:cNvPr>
          <p:cNvSpPr txBox="1"/>
          <p:nvPr/>
        </p:nvSpPr>
        <p:spPr>
          <a:xfrm>
            <a:off x="5760720" y="365760"/>
            <a:ext cx="6325985" cy="1231106"/>
          </a:xfrm>
          <a:prstGeom prst="rect">
            <a:avLst/>
          </a:prstGeom>
          <a:noFill/>
        </p:spPr>
        <p:txBody>
          <a:bodyPr wrap="square" rtlCol="0">
            <a:spAutoFit/>
          </a:bodyPr>
          <a:lstStyle/>
          <a:p>
            <a:pPr algn="ctr"/>
            <a:r>
              <a:rPr lang="en-US" sz="2800" dirty="0">
                <a:effectLst>
                  <a:outerShdw blurRad="38100" dist="38100" dir="2700000" algn="tl">
                    <a:srgbClr val="000000">
                      <a:alpha val="43137"/>
                    </a:srgbClr>
                  </a:outerShdw>
                </a:effectLst>
                <a:latin typeface="Sitka Subheading" panose="02000505000000020004" pitchFamily="2" charset="0"/>
              </a:rPr>
              <a:t>MOTORBIKE DEFECT CHECKER AND PREDICTOR</a:t>
            </a:r>
          </a:p>
          <a:p>
            <a:endParaRPr lang="en-US" dirty="0"/>
          </a:p>
        </p:txBody>
      </p:sp>
      <p:pic>
        <p:nvPicPr>
          <p:cNvPr id="6" name="Content Placeholder 4" descr="A picture containing application&#10;&#10;Description automatically generated">
            <a:extLst>
              <a:ext uri="{FF2B5EF4-FFF2-40B4-BE49-F238E27FC236}">
                <a16:creationId xmlns:a16="http://schemas.microsoft.com/office/drawing/2014/main" xmlns="" id="{B9691C46-0736-465D-8971-477E9DB82853}"/>
              </a:ext>
            </a:extLst>
          </p:cNvPr>
          <p:cNvPicPr>
            <a:picLocks noChangeAspect="1"/>
          </p:cNvPicPr>
          <p:nvPr/>
        </p:nvPicPr>
        <p:blipFill>
          <a:blip r:embed="rId2"/>
          <a:stretch>
            <a:fillRect/>
          </a:stretch>
        </p:blipFill>
        <p:spPr>
          <a:xfrm>
            <a:off x="69272" y="6355225"/>
            <a:ext cx="2319251" cy="444585"/>
          </a:xfrm>
          <a:prstGeom prst="rect">
            <a:avLst/>
          </a:prstGeom>
        </p:spPr>
      </p:pic>
      <p:sp>
        <p:nvSpPr>
          <p:cNvPr id="7" name="TextBox 6">
            <a:extLst>
              <a:ext uri="{FF2B5EF4-FFF2-40B4-BE49-F238E27FC236}">
                <a16:creationId xmlns:a16="http://schemas.microsoft.com/office/drawing/2014/main" xmlns="" id="{CDBA6D14-A824-4F33-AB3E-5D175EB413BA}"/>
              </a:ext>
            </a:extLst>
          </p:cNvPr>
          <p:cNvSpPr txBox="1"/>
          <p:nvPr/>
        </p:nvSpPr>
        <p:spPr>
          <a:xfrm>
            <a:off x="798023" y="3837251"/>
            <a:ext cx="2219498" cy="954107"/>
          </a:xfrm>
          <a:prstGeom prst="rect">
            <a:avLst/>
          </a:prstGeom>
          <a:noFill/>
        </p:spPr>
        <p:txBody>
          <a:bodyPr wrap="square" rtlCol="0">
            <a:spAutoFit/>
          </a:bodyPr>
          <a:lstStyle/>
          <a:p>
            <a:r>
              <a:rPr lang="en-GB" sz="2800" b="1" dirty="0">
                <a:solidFill>
                  <a:srgbClr val="FFFFFF"/>
                </a:solidFill>
              </a:rPr>
              <a:t>Completion</a:t>
            </a:r>
            <a:r>
              <a:rPr lang="en-US" sz="2800" b="1" dirty="0">
                <a:solidFill>
                  <a:srgbClr val="FFFFFF"/>
                </a:solidFill>
              </a:rPr>
              <a:t> of the System</a:t>
            </a:r>
            <a:endParaRPr lang="en-US" sz="2800" dirty="0"/>
          </a:p>
        </p:txBody>
      </p:sp>
      <p:pic>
        <p:nvPicPr>
          <p:cNvPr id="10" name="Picture 9">
            <a:extLst>
              <a:ext uri="{FF2B5EF4-FFF2-40B4-BE49-F238E27FC236}">
                <a16:creationId xmlns:a16="http://schemas.microsoft.com/office/drawing/2014/main" xmlns="" id="{D644CEBC-E116-4C51-8AC3-0D5B4B0911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251" y="3902482"/>
            <a:ext cx="3179618" cy="2673474"/>
          </a:xfrm>
          <a:prstGeom prst="rect">
            <a:avLst/>
          </a:prstGeom>
        </p:spPr>
      </p:pic>
      <p:grpSp>
        <p:nvGrpSpPr>
          <p:cNvPr id="11" name="Group 10">
            <a:extLst>
              <a:ext uri="{FF2B5EF4-FFF2-40B4-BE49-F238E27FC236}">
                <a16:creationId xmlns:a16="http://schemas.microsoft.com/office/drawing/2014/main" xmlns="" id="{3FC9EA4C-32F0-4D16-8159-E430394F1CF8}"/>
              </a:ext>
            </a:extLst>
          </p:cNvPr>
          <p:cNvGrpSpPr/>
          <p:nvPr/>
        </p:nvGrpSpPr>
        <p:grpSpPr>
          <a:xfrm flipV="1">
            <a:off x="-81736" y="9135"/>
            <a:ext cx="2470259" cy="2388108"/>
            <a:chOff x="-214779" y="3818987"/>
            <a:chExt cx="3158686" cy="3053641"/>
          </a:xfrm>
        </p:grpSpPr>
        <p:grpSp>
          <p:nvGrpSpPr>
            <p:cNvPr id="12" name="Group 11">
              <a:extLst>
                <a:ext uri="{FF2B5EF4-FFF2-40B4-BE49-F238E27FC236}">
                  <a16:creationId xmlns:a16="http://schemas.microsoft.com/office/drawing/2014/main" xmlns="" id="{BBFD510A-C5A5-4A5A-84A8-C0B5E6395769}"/>
                </a:ext>
              </a:extLst>
            </p:cNvPr>
            <p:cNvGrpSpPr/>
            <p:nvPr/>
          </p:nvGrpSpPr>
          <p:grpSpPr>
            <a:xfrm rot="1587316">
              <a:off x="909065" y="3818987"/>
              <a:ext cx="1555538" cy="2302642"/>
              <a:chOff x="6477000" y="3016250"/>
              <a:chExt cx="1328738" cy="1966913"/>
            </a:xfrm>
          </p:grpSpPr>
          <p:sp>
            <p:nvSpPr>
              <p:cNvPr id="17" name="Freeform 21">
                <a:extLst>
                  <a:ext uri="{FF2B5EF4-FFF2-40B4-BE49-F238E27FC236}">
                    <a16:creationId xmlns:a16="http://schemas.microsoft.com/office/drawing/2014/main" xmlns="" id="{564F891F-FF51-4932-BF57-300AE33B717E}"/>
                  </a:ext>
                </a:extLst>
              </p:cNvPr>
              <p:cNvSpPr>
                <a:spLocks/>
              </p:cNvSpPr>
              <p:nvPr/>
            </p:nvSpPr>
            <p:spPr bwMode="auto">
              <a:xfrm>
                <a:off x="6477000" y="3162300"/>
                <a:ext cx="1328738" cy="1820863"/>
              </a:xfrm>
              <a:custGeom>
                <a:avLst/>
                <a:gdLst>
                  <a:gd name="T0" fmla="*/ 353 w 353"/>
                  <a:gd name="T1" fmla="*/ 461 h 485"/>
                  <a:gd name="T2" fmla="*/ 329 w 353"/>
                  <a:gd name="T3" fmla="*/ 485 h 485"/>
                  <a:gd name="T4" fmla="*/ 24 w 353"/>
                  <a:gd name="T5" fmla="*/ 485 h 485"/>
                  <a:gd name="T6" fmla="*/ 0 w 353"/>
                  <a:gd name="T7" fmla="*/ 461 h 485"/>
                  <a:gd name="T8" fmla="*/ 0 w 353"/>
                  <a:gd name="T9" fmla="*/ 24 h 485"/>
                  <a:gd name="T10" fmla="*/ 24 w 353"/>
                  <a:gd name="T11" fmla="*/ 0 h 485"/>
                  <a:gd name="T12" fmla="*/ 329 w 353"/>
                  <a:gd name="T13" fmla="*/ 0 h 485"/>
                  <a:gd name="T14" fmla="*/ 353 w 353"/>
                  <a:gd name="T15" fmla="*/ 24 h 485"/>
                  <a:gd name="T16" fmla="*/ 353 w 353"/>
                  <a:gd name="T17" fmla="*/ 461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3" h="485">
                    <a:moveTo>
                      <a:pt x="353" y="461"/>
                    </a:moveTo>
                    <a:cubicBezTo>
                      <a:pt x="353" y="475"/>
                      <a:pt x="343" y="485"/>
                      <a:pt x="329" y="485"/>
                    </a:cubicBezTo>
                    <a:cubicBezTo>
                      <a:pt x="24" y="485"/>
                      <a:pt x="24" y="485"/>
                      <a:pt x="24" y="485"/>
                    </a:cubicBezTo>
                    <a:cubicBezTo>
                      <a:pt x="11" y="485"/>
                      <a:pt x="0" y="475"/>
                      <a:pt x="0" y="461"/>
                    </a:cubicBezTo>
                    <a:cubicBezTo>
                      <a:pt x="0" y="24"/>
                      <a:pt x="0" y="24"/>
                      <a:pt x="0" y="24"/>
                    </a:cubicBezTo>
                    <a:cubicBezTo>
                      <a:pt x="0" y="11"/>
                      <a:pt x="11" y="0"/>
                      <a:pt x="24" y="0"/>
                    </a:cubicBezTo>
                    <a:cubicBezTo>
                      <a:pt x="329" y="0"/>
                      <a:pt x="329" y="0"/>
                      <a:pt x="329" y="0"/>
                    </a:cubicBezTo>
                    <a:cubicBezTo>
                      <a:pt x="343" y="0"/>
                      <a:pt x="353" y="11"/>
                      <a:pt x="353" y="24"/>
                    </a:cubicBezTo>
                    <a:lnTo>
                      <a:pt x="353" y="461"/>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22">
                <a:extLst>
                  <a:ext uri="{FF2B5EF4-FFF2-40B4-BE49-F238E27FC236}">
                    <a16:creationId xmlns:a16="http://schemas.microsoft.com/office/drawing/2014/main" xmlns="" id="{1073C461-7198-493E-995F-03467B4E6069}"/>
                  </a:ext>
                </a:extLst>
              </p:cNvPr>
              <p:cNvSpPr>
                <a:spLocks noChangeArrowheads="1"/>
              </p:cNvSpPr>
              <p:nvPr/>
            </p:nvSpPr>
            <p:spPr bwMode="auto">
              <a:xfrm>
                <a:off x="6597650" y="3302000"/>
                <a:ext cx="1087438" cy="1504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3">
                <a:extLst>
                  <a:ext uri="{FF2B5EF4-FFF2-40B4-BE49-F238E27FC236}">
                    <a16:creationId xmlns:a16="http://schemas.microsoft.com/office/drawing/2014/main" xmlns="" id="{5C85B9CC-61B7-463B-87CD-3315B85B725D}"/>
                  </a:ext>
                </a:extLst>
              </p:cNvPr>
              <p:cNvSpPr>
                <a:spLocks/>
              </p:cNvSpPr>
              <p:nvPr/>
            </p:nvSpPr>
            <p:spPr bwMode="auto">
              <a:xfrm>
                <a:off x="6591300" y="3294062"/>
                <a:ext cx="1101725" cy="1520825"/>
              </a:xfrm>
              <a:custGeom>
                <a:avLst/>
                <a:gdLst>
                  <a:gd name="T0" fmla="*/ 689 w 694"/>
                  <a:gd name="T1" fmla="*/ 953 h 958"/>
                  <a:gd name="T2" fmla="*/ 689 w 694"/>
                  <a:gd name="T3" fmla="*/ 948 h 958"/>
                  <a:gd name="T4" fmla="*/ 9 w 694"/>
                  <a:gd name="T5" fmla="*/ 948 h 958"/>
                  <a:gd name="T6" fmla="*/ 9 w 694"/>
                  <a:gd name="T7" fmla="*/ 9 h 958"/>
                  <a:gd name="T8" fmla="*/ 684 w 694"/>
                  <a:gd name="T9" fmla="*/ 9 h 958"/>
                  <a:gd name="T10" fmla="*/ 684 w 694"/>
                  <a:gd name="T11" fmla="*/ 953 h 958"/>
                  <a:gd name="T12" fmla="*/ 689 w 694"/>
                  <a:gd name="T13" fmla="*/ 953 h 958"/>
                  <a:gd name="T14" fmla="*/ 689 w 694"/>
                  <a:gd name="T15" fmla="*/ 948 h 958"/>
                  <a:gd name="T16" fmla="*/ 689 w 694"/>
                  <a:gd name="T17" fmla="*/ 953 h 958"/>
                  <a:gd name="T18" fmla="*/ 694 w 694"/>
                  <a:gd name="T19" fmla="*/ 953 h 958"/>
                  <a:gd name="T20" fmla="*/ 694 w 694"/>
                  <a:gd name="T21" fmla="*/ 0 h 958"/>
                  <a:gd name="T22" fmla="*/ 0 w 694"/>
                  <a:gd name="T23" fmla="*/ 0 h 958"/>
                  <a:gd name="T24" fmla="*/ 0 w 694"/>
                  <a:gd name="T25" fmla="*/ 958 h 958"/>
                  <a:gd name="T26" fmla="*/ 694 w 694"/>
                  <a:gd name="T27" fmla="*/ 958 h 958"/>
                  <a:gd name="T28" fmla="*/ 694 w 694"/>
                  <a:gd name="T29" fmla="*/ 953 h 958"/>
                  <a:gd name="T30" fmla="*/ 689 w 694"/>
                  <a:gd name="T31" fmla="*/ 953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4" h="958">
                    <a:moveTo>
                      <a:pt x="689" y="953"/>
                    </a:moveTo>
                    <a:lnTo>
                      <a:pt x="689" y="948"/>
                    </a:lnTo>
                    <a:lnTo>
                      <a:pt x="9" y="948"/>
                    </a:lnTo>
                    <a:lnTo>
                      <a:pt x="9" y="9"/>
                    </a:lnTo>
                    <a:lnTo>
                      <a:pt x="684" y="9"/>
                    </a:lnTo>
                    <a:lnTo>
                      <a:pt x="684" y="953"/>
                    </a:lnTo>
                    <a:lnTo>
                      <a:pt x="689" y="953"/>
                    </a:lnTo>
                    <a:lnTo>
                      <a:pt x="689" y="948"/>
                    </a:lnTo>
                    <a:lnTo>
                      <a:pt x="689" y="953"/>
                    </a:lnTo>
                    <a:lnTo>
                      <a:pt x="694" y="953"/>
                    </a:lnTo>
                    <a:lnTo>
                      <a:pt x="694" y="0"/>
                    </a:lnTo>
                    <a:lnTo>
                      <a:pt x="0" y="0"/>
                    </a:lnTo>
                    <a:lnTo>
                      <a:pt x="0" y="958"/>
                    </a:lnTo>
                    <a:lnTo>
                      <a:pt x="694" y="958"/>
                    </a:lnTo>
                    <a:lnTo>
                      <a:pt x="694" y="953"/>
                    </a:lnTo>
                    <a:lnTo>
                      <a:pt x="689" y="9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4">
                <a:extLst>
                  <a:ext uri="{FF2B5EF4-FFF2-40B4-BE49-F238E27FC236}">
                    <a16:creationId xmlns:a16="http://schemas.microsoft.com/office/drawing/2014/main" xmlns="" id="{FBFC53DE-E8E6-4B65-A51E-1DBCCD4885C5}"/>
                  </a:ext>
                </a:extLst>
              </p:cNvPr>
              <p:cNvSpPr>
                <a:spLocks/>
              </p:cNvSpPr>
              <p:nvPr/>
            </p:nvSpPr>
            <p:spPr bwMode="auto">
              <a:xfrm>
                <a:off x="6786563" y="3609975"/>
                <a:ext cx="711200" cy="0"/>
              </a:xfrm>
              <a:custGeom>
                <a:avLst/>
                <a:gdLst>
                  <a:gd name="T0" fmla="*/ 0 w 448"/>
                  <a:gd name="T1" fmla="*/ 448 w 448"/>
                  <a:gd name="T2" fmla="*/ 0 w 448"/>
                </a:gdLst>
                <a:ahLst/>
                <a:cxnLst>
                  <a:cxn ang="0">
                    <a:pos x="T0" y="0"/>
                  </a:cxn>
                  <a:cxn ang="0">
                    <a:pos x="T1" y="0"/>
                  </a:cxn>
                  <a:cxn ang="0">
                    <a:pos x="T2" y="0"/>
                  </a:cxn>
                </a:cxnLst>
                <a:rect l="0" t="0" r="r" b="b"/>
                <a:pathLst>
                  <a:path w="448">
                    <a:moveTo>
                      <a:pt x="0" y="0"/>
                    </a:moveTo>
                    <a:lnTo>
                      <a:pt x="44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Line 25">
                <a:extLst>
                  <a:ext uri="{FF2B5EF4-FFF2-40B4-BE49-F238E27FC236}">
                    <a16:creationId xmlns:a16="http://schemas.microsoft.com/office/drawing/2014/main" xmlns="" id="{802664AA-50A7-4786-BD29-A676E1D94979}"/>
                  </a:ext>
                </a:extLst>
              </p:cNvPr>
              <p:cNvSpPr>
                <a:spLocks noChangeShapeType="1"/>
              </p:cNvSpPr>
              <p:nvPr/>
            </p:nvSpPr>
            <p:spPr bwMode="auto">
              <a:xfrm>
                <a:off x="6786563" y="3609975"/>
                <a:ext cx="7112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6">
                <a:extLst>
                  <a:ext uri="{FF2B5EF4-FFF2-40B4-BE49-F238E27FC236}">
                    <a16:creationId xmlns:a16="http://schemas.microsoft.com/office/drawing/2014/main" xmlns="" id="{0841311E-6056-47FE-BA0A-62C1970876B2}"/>
                  </a:ext>
                </a:extLst>
              </p:cNvPr>
              <p:cNvSpPr>
                <a:spLocks/>
              </p:cNvSpPr>
              <p:nvPr/>
            </p:nvSpPr>
            <p:spPr bwMode="auto">
              <a:xfrm>
                <a:off x="6764338" y="3586163"/>
                <a:ext cx="755650" cy="46038"/>
              </a:xfrm>
              <a:custGeom>
                <a:avLst/>
                <a:gdLst>
                  <a:gd name="T0" fmla="*/ 6 w 201"/>
                  <a:gd name="T1" fmla="*/ 12 h 12"/>
                  <a:gd name="T2" fmla="*/ 195 w 201"/>
                  <a:gd name="T3" fmla="*/ 12 h 12"/>
                  <a:gd name="T4" fmla="*/ 201 w 201"/>
                  <a:gd name="T5" fmla="*/ 6 h 12"/>
                  <a:gd name="T6" fmla="*/ 195 w 201"/>
                  <a:gd name="T7" fmla="*/ 0 h 12"/>
                  <a:gd name="T8" fmla="*/ 6 w 201"/>
                  <a:gd name="T9" fmla="*/ 0 h 12"/>
                  <a:gd name="T10" fmla="*/ 0 w 201"/>
                  <a:gd name="T11" fmla="*/ 6 h 12"/>
                  <a:gd name="T12" fmla="*/ 6 w 20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01" h="12">
                    <a:moveTo>
                      <a:pt x="6" y="12"/>
                    </a:moveTo>
                    <a:cubicBezTo>
                      <a:pt x="195" y="12"/>
                      <a:pt x="195" y="12"/>
                      <a:pt x="195" y="12"/>
                    </a:cubicBezTo>
                    <a:cubicBezTo>
                      <a:pt x="199" y="12"/>
                      <a:pt x="201" y="9"/>
                      <a:pt x="201" y="6"/>
                    </a:cubicBezTo>
                    <a:cubicBezTo>
                      <a:pt x="201" y="2"/>
                      <a:pt x="199" y="0"/>
                      <a:pt x="195" y="0"/>
                    </a:cubicBezTo>
                    <a:cubicBezTo>
                      <a:pt x="6" y="0"/>
                      <a:pt x="6" y="0"/>
                      <a:pt x="6" y="0"/>
                    </a:cubicBezTo>
                    <a:cubicBezTo>
                      <a:pt x="3" y="0"/>
                      <a:pt x="0" y="2"/>
                      <a:pt x="0" y="6"/>
                    </a:cubicBezTo>
                    <a:cubicBezTo>
                      <a:pt x="0" y="9"/>
                      <a:pt x="3" y="12"/>
                      <a:pt x="6" y="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7">
                <a:extLst>
                  <a:ext uri="{FF2B5EF4-FFF2-40B4-BE49-F238E27FC236}">
                    <a16:creationId xmlns:a16="http://schemas.microsoft.com/office/drawing/2014/main" xmlns="" id="{CFE0A200-B664-42AE-A310-6359C4FA550D}"/>
                  </a:ext>
                </a:extLst>
              </p:cNvPr>
              <p:cNvSpPr>
                <a:spLocks/>
              </p:cNvSpPr>
              <p:nvPr/>
            </p:nvSpPr>
            <p:spPr bwMode="auto">
              <a:xfrm>
                <a:off x="6721475" y="3759200"/>
                <a:ext cx="839788" cy="0"/>
              </a:xfrm>
              <a:custGeom>
                <a:avLst/>
                <a:gdLst>
                  <a:gd name="T0" fmla="*/ 0 w 529"/>
                  <a:gd name="T1" fmla="*/ 529 w 529"/>
                  <a:gd name="T2" fmla="*/ 0 w 529"/>
                </a:gdLst>
                <a:ahLst/>
                <a:cxnLst>
                  <a:cxn ang="0">
                    <a:pos x="T0" y="0"/>
                  </a:cxn>
                  <a:cxn ang="0">
                    <a:pos x="T1" y="0"/>
                  </a:cxn>
                  <a:cxn ang="0">
                    <a:pos x="T2" y="0"/>
                  </a:cxn>
                </a:cxnLst>
                <a:rect l="0" t="0" r="r" b="b"/>
                <a:pathLst>
                  <a:path w="529">
                    <a:moveTo>
                      <a:pt x="0" y="0"/>
                    </a:moveTo>
                    <a:lnTo>
                      <a:pt x="529"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Line 28">
                <a:extLst>
                  <a:ext uri="{FF2B5EF4-FFF2-40B4-BE49-F238E27FC236}">
                    <a16:creationId xmlns:a16="http://schemas.microsoft.com/office/drawing/2014/main" xmlns="" id="{79F93A46-E11B-4BDD-8F6C-5C6F0B82F6F2}"/>
                  </a:ext>
                </a:extLst>
              </p:cNvPr>
              <p:cNvSpPr>
                <a:spLocks noChangeShapeType="1"/>
              </p:cNvSpPr>
              <p:nvPr/>
            </p:nvSpPr>
            <p:spPr bwMode="auto">
              <a:xfrm>
                <a:off x="6721475" y="3759200"/>
                <a:ext cx="839788"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9">
                <a:extLst>
                  <a:ext uri="{FF2B5EF4-FFF2-40B4-BE49-F238E27FC236}">
                    <a16:creationId xmlns:a16="http://schemas.microsoft.com/office/drawing/2014/main" xmlns="" id="{53474C38-3E8A-4D20-82CB-125672063E53}"/>
                  </a:ext>
                </a:extLst>
              </p:cNvPr>
              <p:cNvSpPr>
                <a:spLocks/>
              </p:cNvSpPr>
              <p:nvPr/>
            </p:nvSpPr>
            <p:spPr bwMode="auto">
              <a:xfrm>
                <a:off x="6699250" y="3736975"/>
                <a:ext cx="884238" cy="44450"/>
              </a:xfrm>
              <a:custGeom>
                <a:avLst/>
                <a:gdLst>
                  <a:gd name="T0" fmla="*/ 6 w 235"/>
                  <a:gd name="T1" fmla="*/ 12 h 12"/>
                  <a:gd name="T2" fmla="*/ 229 w 235"/>
                  <a:gd name="T3" fmla="*/ 12 h 12"/>
                  <a:gd name="T4" fmla="*/ 235 w 235"/>
                  <a:gd name="T5" fmla="*/ 6 h 12"/>
                  <a:gd name="T6" fmla="*/ 229 w 235"/>
                  <a:gd name="T7" fmla="*/ 0 h 12"/>
                  <a:gd name="T8" fmla="*/ 6 w 235"/>
                  <a:gd name="T9" fmla="*/ 0 h 12"/>
                  <a:gd name="T10" fmla="*/ 0 w 235"/>
                  <a:gd name="T11" fmla="*/ 6 h 12"/>
                  <a:gd name="T12" fmla="*/ 6 w 235"/>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35" h="12">
                    <a:moveTo>
                      <a:pt x="6" y="12"/>
                    </a:moveTo>
                    <a:cubicBezTo>
                      <a:pt x="229" y="12"/>
                      <a:pt x="229" y="12"/>
                      <a:pt x="229" y="12"/>
                    </a:cubicBezTo>
                    <a:cubicBezTo>
                      <a:pt x="232" y="12"/>
                      <a:pt x="235" y="10"/>
                      <a:pt x="235" y="6"/>
                    </a:cubicBezTo>
                    <a:cubicBezTo>
                      <a:pt x="235" y="3"/>
                      <a:pt x="232" y="0"/>
                      <a:pt x="229" y="0"/>
                    </a:cubicBezTo>
                    <a:cubicBezTo>
                      <a:pt x="6" y="0"/>
                      <a:pt x="6" y="0"/>
                      <a:pt x="6" y="0"/>
                    </a:cubicBezTo>
                    <a:cubicBezTo>
                      <a:pt x="3" y="0"/>
                      <a:pt x="0" y="3"/>
                      <a:pt x="0" y="6"/>
                    </a:cubicBezTo>
                    <a:cubicBezTo>
                      <a:pt x="0" y="10"/>
                      <a:pt x="3" y="12"/>
                      <a:pt x="6" y="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30">
                <a:extLst>
                  <a:ext uri="{FF2B5EF4-FFF2-40B4-BE49-F238E27FC236}">
                    <a16:creationId xmlns:a16="http://schemas.microsoft.com/office/drawing/2014/main" xmlns="" id="{8A498248-4A0A-4D5E-BF29-688E5ADA2C86}"/>
                  </a:ext>
                </a:extLst>
              </p:cNvPr>
              <p:cNvSpPr>
                <a:spLocks/>
              </p:cNvSpPr>
              <p:nvPr/>
            </p:nvSpPr>
            <p:spPr bwMode="auto">
              <a:xfrm>
                <a:off x="6786563" y="3913188"/>
                <a:ext cx="711200" cy="0"/>
              </a:xfrm>
              <a:custGeom>
                <a:avLst/>
                <a:gdLst>
                  <a:gd name="T0" fmla="*/ 0 w 448"/>
                  <a:gd name="T1" fmla="*/ 448 w 448"/>
                  <a:gd name="T2" fmla="*/ 0 w 448"/>
                </a:gdLst>
                <a:ahLst/>
                <a:cxnLst>
                  <a:cxn ang="0">
                    <a:pos x="T0" y="0"/>
                  </a:cxn>
                  <a:cxn ang="0">
                    <a:pos x="T1" y="0"/>
                  </a:cxn>
                  <a:cxn ang="0">
                    <a:pos x="T2" y="0"/>
                  </a:cxn>
                </a:cxnLst>
                <a:rect l="0" t="0" r="r" b="b"/>
                <a:pathLst>
                  <a:path w="448">
                    <a:moveTo>
                      <a:pt x="0" y="0"/>
                    </a:moveTo>
                    <a:lnTo>
                      <a:pt x="44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Line 31">
                <a:extLst>
                  <a:ext uri="{FF2B5EF4-FFF2-40B4-BE49-F238E27FC236}">
                    <a16:creationId xmlns:a16="http://schemas.microsoft.com/office/drawing/2014/main" xmlns="" id="{A9103891-D989-4ED0-87B7-ADCE3DE7C6FD}"/>
                  </a:ext>
                </a:extLst>
              </p:cNvPr>
              <p:cNvSpPr>
                <a:spLocks noChangeShapeType="1"/>
              </p:cNvSpPr>
              <p:nvPr/>
            </p:nvSpPr>
            <p:spPr bwMode="auto">
              <a:xfrm>
                <a:off x="6786563" y="3913188"/>
                <a:ext cx="7112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32">
                <a:extLst>
                  <a:ext uri="{FF2B5EF4-FFF2-40B4-BE49-F238E27FC236}">
                    <a16:creationId xmlns:a16="http://schemas.microsoft.com/office/drawing/2014/main" xmlns="" id="{30CCE53D-952E-4A66-AE2E-4E9287982AA8}"/>
                  </a:ext>
                </a:extLst>
              </p:cNvPr>
              <p:cNvSpPr>
                <a:spLocks/>
              </p:cNvSpPr>
              <p:nvPr/>
            </p:nvSpPr>
            <p:spPr bwMode="auto">
              <a:xfrm>
                <a:off x="6764338" y="3890963"/>
                <a:ext cx="755650" cy="44450"/>
              </a:xfrm>
              <a:custGeom>
                <a:avLst/>
                <a:gdLst>
                  <a:gd name="T0" fmla="*/ 6 w 201"/>
                  <a:gd name="T1" fmla="*/ 12 h 12"/>
                  <a:gd name="T2" fmla="*/ 195 w 201"/>
                  <a:gd name="T3" fmla="*/ 12 h 12"/>
                  <a:gd name="T4" fmla="*/ 201 w 201"/>
                  <a:gd name="T5" fmla="*/ 6 h 12"/>
                  <a:gd name="T6" fmla="*/ 195 w 201"/>
                  <a:gd name="T7" fmla="*/ 0 h 12"/>
                  <a:gd name="T8" fmla="*/ 6 w 201"/>
                  <a:gd name="T9" fmla="*/ 0 h 12"/>
                  <a:gd name="T10" fmla="*/ 0 w 201"/>
                  <a:gd name="T11" fmla="*/ 6 h 12"/>
                  <a:gd name="T12" fmla="*/ 6 w 20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01" h="12">
                    <a:moveTo>
                      <a:pt x="6" y="12"/>
                    </a:moveTo>
                    <a:cubicBezTo>
                      <a:pt x="195" y="12"/>
                      <a:pt x="195" y="12"/>
                      <a:pt x="195" y="12"/>
                    </a:cubicBezTo>
                    <a:cubicBezTo>
                      <a:pt x="199" y="12"/>
                      <a:pt x="201" y="10"/>
                      <a:pt x="201" y="6"/>
                    </a:cubicBezTo>
                    <a:cubicBezTo>
                      <a:pt x="201" y="3"/>
                      <a:pt x="199" y="0"/>
                      <a:pt x="195" y="0"/>
                    </a:cubicBezTo>
                    <a:cubicBezTo>
                      <a:pt x="6" y="0"/>
                      <a:pt x="6" y="0"/>
                      <a:pt x="6" y="0"/>
                    </a:cubicBezTo>
                    <a:cubicBezTo>
                      <a:pt x="3" y="0"/>
                      <a:pt x="0" y="3"/>
                      <a:pt x="0" y="6"/>
                    </a:cubicBezTo>
                    <a:cubicBezTo>
                      <a:pt x="0" y="10"/>
                      <a:pt x="3" y="12"/>
                      <a:pt x="6" y="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3">
                <a:extLst>
                  <a:ext uri="{FF2B5EF4-FFF2-40B4-BE49-F238E27FC236}">
                    <a16:creationId xmlns:a16="http://schemas.microsoft.com/office/drawing/2014/main" xmlns="" id="{EA539CDC-43C1-4E90-B442-275540FB7AD0}"/>
                  </a:ext>
                </a:extLst>
              </p:cNvPr>
              <p:cNvSpPr>
                <a:spLocks/>
              </p:cNvSpPr>
              <p:nvPr/>
            </p:nvSpPr>
            <p:spPr bwMode="auto">
              <a:xfrm>
                <a:off x="6721475" y="4067175"/>
                <a:ext cx="839788" cy="0"/>
              </a:xfrm>
              <a:custGeom>
                <a:avLst/>
                <a:gdLst>
                  <a:gd name="T0" fmla="*/ 0 w 529"/>
                  <a:gd name="T1" fmla="*/ 529 w 529"/>
                  <a:gd name="T2" fmla="*/ 0 w 529"/>
                </a:gdLst>
                <a:ahLst/>
                <a:cxnLst>
                  <a:cxn ang="0">
                    <a:pos x="T0" y="0"/>
                  </a:cxn>
                  <a:cxn ang="0">
                    <a:pos x="T1" y="0"/>
                  </a:cxn>
                  <a:cxn ang="0">
                    <a:pos x="T2" y="0"/>
                  </a:cxn>
                </a:cxnLst>
                <a:rect l="0" t="0" r="r" b="b"/>
                <a:pathLst>
                  <a:path w="529">
                    <a:moveTo>
                      <a:pt x="0" y="0"/>
                    </a:moveTo>
                    <a:lnTo>
                      <a:pt x="529"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Line 34">
                <a:extLst>
                  <a:ext uri="{FF2B5EF4-FFF2-40B4-BE49-F238E27FC236}">
                    <a16:creationId xmlns:a16="http://schemas.microsoft.com/office/drawing/2014/main" xmlns="" id="{9BEC0E7A-5E69-4549-B6CF-8CF5636AC086}"/>
                  </a:ext>
                </a:extLst>
              </p:cNvPr>
              <p:cNvSpPr>
                <a:spLocks noChangeShapeType="1"/>
              </p:cNvSpPr>
              <p:nvPr/>
            </p:nvSpPr>
            <p:spPr bwMode="auto">
              <a:xfrm>
                <a:off x="6721475" y="4067175"/>
                <a:ext cx="839788"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5">
                <a:extLst>
                  <a:ext uri="{FF2B5EF4-FFF2-40B4-BE49-F238E27FC236}">
                    <a16:creationId xmlns:a16="http://schemas.microsoft.com/office/drawing/2014/main" xmlns="" id="{3B65440C-1C1D-4672-BF00-F1D1A91EED27}"/>
                  </a:ext>
                </a:extLst>
              </p:cNvPr>
              <p:cNvSpPr>
                <a:spLocks/>
              </p:cNvSpPr>
              <p:nvPr/>
            </p:nvSpPr>
            <p:spPr bwMode="auto">
              <a:xfrm>
                <a:off x="6699250" y="4044950"/>
                <a:ext cx="884238" cy="44450"/>
              </a:xfrm>
              <a:custGeom>
                <a:avLst/>
                <a:gdLst>
                  <a:gd name="T0" fmla="*/ 6 w 235"/>
                  <a:gd name="T1" fmla="*/ 12 h 12"/>
                  <a:gd name="T2" fmla="*/ 229 w 235"/>
                  <a:gd name="T3" fmla="*/ 12 h 12"/>
                  <a:gd name="T4" fmla="*/ 235 w 235"/>
                  <a:gd name="T5" fmla="*/ 6 h 12"/>
                  <a:gd name="T6" fmla="*/ 229 w 235"/>
                  <a:gd name="T7" fmla="*/ 0 h 12"/>
                  <a:gd name="T8" fmla="*/ 6 w 235"/>
                  <a:gd name="T9" fmla="*/ 0 h 12"/>
                  <a:gd name="T10" fmla="*/ 0 w 235"/>
                  <a:gd name="T11" fmla="*/ 6 h 12"/>
                  <a:gd name="T12" fmla="*/ 6 w 235"/>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35" h="12">
                    <a:moveTo>
                      <a:pt x="6" y="12"/>
                    </a:moveTo>
                    <a:cubicBezTo>
                      <a:pt x="229" y="12"/>
                      <a:pt x="229" y="12"/>
                      <a:pt x="229" y="12"/>
                    </a:cubicBezTo>
                    <a:cubicBezTo>
                      <a:pt x="232" y="12"/>
                      <a:pt x="235" y="9"/>
                      <a:pt x="235" y="6"/>
                    </a:cubicBezTo>
                    <a:cubicBezTo>
                      <a:pt x="235" y="3"/>
                      <a:pt x="232" y="0"/>
                      <a:pt x="229" y="0"/>
                    </a:cubicBezTo>
                    <a:cubicBezTo>
                      <a:pt x="6" y="0"/>
                      <a:pt x="6" y="0"/>
                      <a:pt x="6" y="0"/>
                    </a:cubicBezTo>
                    <a:cubicBezTo>
                      <a:pt x="3" y="0"/>
                      <a:pt x="0" y="3"/>
                      <a:pt x="0" y="6"/>
                    </a:cubicBezTo>
                    <a:cubicBezTo>
                      <a:pt x="0" y="9"/>
                      <a:pt x="3" y="12"/>
                      <a:pt x="6" y="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6">
                <a:extLst>
                  <a:ext uri="{FF2B5EF4-FFF2-40B4-BE49-F238E27FC236}">
                    <a16:creationId xmlns:a16="http://schemas.microsoft.com/office/drawing/2014/main" xmlns="" id="{19E2ED3D-7ED4-496E-B629-AF502C4571BE}"/>
                  </a:ext>
                </a:extLst>
              </p:cNvPr>
              <p:cNvSpPr>
                <a:spLocks/>
              </p:cNvSpPr>
              <p:nvPr/>
            </p:nvSpPr>
            <p:spPr bwMode="auto">
              <a:xfrm>
                <a:off x="6786563" y="4221163"/>
                <a:ext cx="711200" cy="0"/>
              </a:xfrm>
              <a:custGeom>
                <a:avLst/>
                <a:gdLst>
                  <a:gd name="T0" fmla="*/ 0 w 448"/>
                  <a:gd name="T1" fmla="*/ 448 w 448"/>
                  <a:gd name="T2" fmla="*/ 0 w 448"/>
                </a:gdLst>
                <a:ahLst/>
                <a:cxnLst>
                  <a:cxn ang="0">
                    <a:pos x="T0" y="0"/>
                  </a:cxn>
                  <a:cxn ang="0">
                    <a:pos x="T1" y="0"/>
                  </a:cxn>
                  <a:cxn ang="0">
                    <a:pos x="T2" y="0"/>
                  </a:cxn>
                </a:cxnLst>
                <a:rect l="0" t="0" r="r" b="b"/>
                <a:pathLst>
                  <a:path w="448">
                    <a:moveTo>
                      <a:pt x="0" y="0"/>
                    </a:moveTo>
                    <a:lnTo>
                      <a:pt x="44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Line 37">
                <a:extLst>
                  <a:ext uri="{FF2B5EF4-FFF2-40B4-BE49-F238E27FC236}">
                    <a16:creationId xmlns:a16="http://schemas.microsoft.com/office/drawing/2014/main" xmlns="" id="{F9541E52-D17E-491F-8901-244D4EFA597E}"/>
                  </a:ext>
                </a:extLst>
              </p:cNvPr>
              <p:cNvSpPr>
                <a:spLocks noChangeShapeType="1"/>
              </p:cNvSpPr>
              <p:nvPr/>
            </p:nvSpPr>
            <p:spPr bwMode="auto">
              <a:xfrm>
                <a:off x="6786563" y="4221163"/>
                <a:ext cx="7112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8">
                <a:extLst>
                  <a:ext uri="{FF2B5EF4-FFF2-40B4-BE49-F238E27FC236}">
                    <a16:creationId xmlns:a16="http://schemas.microsoft.com/office/drawing/2014/main" xmlns="" id="{F329D999-00FE-4890-B2D9-BCED5254433D}"/>
                  </a:ext>
                </a:extLst>
              </p:cNvPr>
              <p:cNvSpPr>
                <a:spLocks/>
              </p:cNvSpPr>
              <p:nvPr/>
            </p:nvSpPr>
            <p:spPr bwMode="auto">
              <a:xfrm>
                <a:off x="6764338" y="4198938"/>
                <a:ext cx="755650" cy="44450"/>
              </a:xfrm>
              <a:custGeom>
                <a:avLst/>
                <a:gdLst>
                  <a:gd name="T0" fmla="*/ 6 w 201"/>
                  <a:gd name="T1" fmla="*/ 12 h 12"/>
                  <a:gd name="T2" fmla="*/ 195 w 201"/>
                  <a:gd name="T3" fmla="*/ 12 h 12"/>
                  <a:gd name="T4" fmla="*/ 201 w 201"/>
                  <a:gd name="T5" fmla="*/ 6 h 12"/>
                  <a:gd name="T6" fmla="*/ 195 w 201"/>
                  <a:gd name="T7" fmla="*/ 0 h 12"/>
                  <a:gd name="T8" fmla="*/ 6 w 201"/>
                  <a:gd name="T9" fmla="*/ 0 h 12"/>
                  <a:gd name="T10" fmla="*/ 0 w 201"/>
                  <a:gd name="T11" fmla="*/ 6 h 12"/>
                  <a:gd name="T12" fmla="*/ 6 w 20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01" h="12">
                    <a:moveTo>
                      <a:pt x="6" y="12"/>
                    </a:moveTo>
                    <a:cubicBezTo>
                      <a:pt x="195" y="12"/>
                      <a:pt x="195" y="12"/>
                      <a:pt x="195" y="12"/>
                    </a:cubicBezTo>
                    <a:cubicBezTo>
                      <a:pt x="199" y="12"/>
                      <a:pt x="201" y="9"/>
                      <a:pt x="201" y="6"/>
                    </a:cubicBezTo>
                    <a:cubicBezTo>
                      <a:pt x="201" y="2"/>
                      <a:pt x="199" y="0"/>
                      <a:pt x="195" y="0"/>
                    </a:cubicBezTo>
                    <a:cubicBezTo>
                      <a:pt x="6" y="0"/>
                      <a:pt x="6" y="0"/>
                      <a:pt x="6" y="0"/>
                    </a:cubicBezTo>
                    <a:cubicBezTo>
                      <a:pt x="3" y="0"/>
                      <a:pt x="0" y="2"/>
                      <a:pt x="0" y="6"/>
                    </a:cubicBezTo>
                    <a:cubicBezTo>
                      <a:pt x="0" y="9"/>
                      <a:pt x="3" y="12"/>
                      <a:pt x="6" y="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9">
                <a:extLst>
                  <a:ext uri="{FF2B5EF4-FFF2-40B4-BE49-F238E27FC236}">
                    <a16:creationId xmlns:a16="http://schemas.microsoft.com/office/drawing/2014/main" xmlns="" id="{F9AB4DC5-B9FE-430B-A04C-5EE9535432ED}"/>
                  </a:ext>
                </a:extLst>
              </p:cNvPr>
              <p:cNvSpPr>
                <a:spLocks/>
              </p:cNvSpPr>
              <p:nvPr/>
            </p:nvSpPr>
            <p:spPr bwMode="auto">
              <a:xfrm>
                <a:off x="6786563" y="4525963"/>
                <a:ext cx="711200" cy="0"/>
              </a:xfrm>
              <a:custGeom>
                <a:avLst/>
                <a:gdLst>
                  <a:gd name="T0" fmla="*/ 0 w 448"/>
                  <a:gd name="T1" fmla="*/ 448 w 448"/>
                  <a:gd name="T2" fmla="*/ 0 w 448"/>
                </a:gdLst>
                <a:ahLst/>
                <a:cxnLst>
                  <a:cxn ang="0">
                    <a:pos x="T0" y="0"/>
                  </a:cxn>
                  <a:cxn ang="0">
                    <a:pos x="T1" y="0"/>
                  </a:cxn>
                  <a:cxn ang="0">
                    <a:pos x="T2" y="0"/>
                  </a:cxn>
                </a:cxnLst>
                <a:rect l="0" t="0" r="r" b="b"/>
                <a:pathLst>
                  <a:path w="448">
                    <a:moveTo>
                      <a:pt x="0" y="0"/>
                    </a:moveTo>
                    <a:lnTo>
                      <a:pt x="44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xmlns="" id="{21710AB0-94EC-4DF9-B37C-9EFC2CF0AB1F}"/>
                  </a:ext>
                </a:extLst>
              </p:cNvPr>
              <p:cNvSpPr>
                <a:spLocks noChangeShapeType="1"/>
              </p:cNvSpPr>
              <p:nvPr/>
            </p:nvSpPr>
            <p:spPr bwMode="auto">
              <a:xfrm>
                <a:off x="6786563" y="4525963"/>
                <a:ext cx="7112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xmlns="" id="{7833A486-281D-4787-A1CE-B1FB063E8440}"/>
                  </a:ext>
                </a:extLst>
              </p:cNvPr>
              <p:cNvSpPr>
                <a:spLocks/>
              </p:cNvSpPr>
              <p:nvPr/>
            </p:nvSpPr>
            <p:spPr bwMode="auto">
              <a:xfrm>
                <a:off x="6764338" y="4502150"/>
                <a:ext cx="755650" cy="46038"/>
              </a:xfrm>
              <a:custGeom>
                <a:avLst/>
                <a:gdLst>
                  <a:gd name="T0" fmla="*/ 6 w 201"/>
                  <a:gd name="T1" fmla="*/ 12 h 12"/>
                  <a:gd name="T2" fmla="*/ 195 w 201"/>
                  <a:gd name="T3" fmla="*/ 12 h 12"/>
                  <a:gd name="T4" fmla="*/ 201 w 201"/>
                  <a:gd name="T5" fmla="*/ 6 h 12"/>
                  <a:gd name="T6" fmla="*/ 195 w 201"/>
                  <a:gd name="T7" fmla="*/ 0 h 12"/>
                  <a:gd name="T8" fmla="*/ 6 w 201"/>
                  <a:gd name="T9" fmla="*/ 0 h 12"/>
                  <a:gd name="T10" fmla="*/ 0 w 201"/>
                  <a:gd name="T11" fmla="*/ 6 h 12"/>
                  <a:gd name="T12" fmla="*/ 6 w 20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01" h="12">
                    <a:moveTo>
                      <a:pt x="6" y="12"/>
                    </a:moveTo>
                    <a:cubicBezTo>
                      <a:pt x="195" y="12"/>
                      <a:pt x="195" y="12"/>
                      <a:pt x="195" y="12"/>
                    </a:cubicBezTo>
                    <a:cubicBezTo>
                      <a:pt x="199" y="12"/>
                      <a:pt x="201" y="9"/>
                      <a:pt x="201" y="6"/>
                    </a:cubicBezTo>
                    <a:cubicBezTo>
                      <a:pt x="201" y="3"/>
                      <a:pt x="199" y="0"/>
                      <a:pt x="195" y="0"/>
                    </a:cubicBezTo>
                    <a:cubicBezTo>
                      <a:pt x="6" y="0"/>
                      <a:pt x="6" y="0"/>
                      <a:pt x="6" y="0"/>
                    </a:cubicBezTo>
                    <a:cubicBezTo>
                      <a:pt x="3" y="0"/>
                      <a:pt x="0" y="3"/>
                      <a:pt x="0" y="6"/>
                    </a:cubicBezTo>
                    <a:cubicBezTo>
                      <a:pt x="0" y="9"/>
                      <a:pt x="3" y="12"/>
                      <a:pt x="6" y="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xmlns="" id="{B5078B3C-C340-44A8-9403-BF54F4868E77}"/>
                  </a:ext>
                </a:extLst>
              </p:cNvPr>
              <p:cNvSpPr>
                <a:spLocks/>
              </p:cNvSpPr>
              <p:nvPr/>
            </p:nvSpPr>
            <p:spPr bwMode="auto">
              <a:xfrm>
                <a:off x="6721475" y="4371975"/>
                <a:ext cx="839788" cy="0"/>
              </a:xfrm>
              <a:custGeom>
                <a:avLst/>
                <a:gdLst>
                  <a:gd name="T0" fmla="*/ 0 w 529"/>
                  <a:gd name="T1" fmla="*/ 529 w 529"/>
                  <a:gd name="T2" fmla="*/ 0 w 529"/>
                </a:gdLst>
                <a:ahLst/>
                <a:cxnLst>
                  <a:cxn ang="0">
                    <a:pos x="T0" y="0"/>
                  </a:cxn>
                  <a:cxn ang="0">
                    <a:pos x="T1" y="0"/>
                  </a:cxn>
                  <a:cxn ang="0">
                    <a:pos x="T2" y="0"/>
                  </a:cxn>
                </a:cxnLst>
                <a:rect l="0" t="0" r="r" b="b"/>
                <a:pathLst>
                  <a:path w="529">
                    <a:moveTo>
                      <a:pt x="0" y="0"/>
                    </a:moveTo>
                    <a:lnTo>
                      <a:pt x="529"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Line 43">
                <a:extLst>
                  <a:ext uri="{FF2B5EF4-FFF2-40B4-BE49-F238E27FC236}">
                    <a16:creationId xmlns:a16="http://schemas.microsoft.com/office/drawing/2014/main" xmlns="" id="{29DAFFFA-E3A3-42AA-8453-22701ABE2F61}"/>
                  </a:ext>
                </a:extLst>
              </p:cNvPr>
              <p:cNvSpPr>
                <a:spLocks noChangeShapeType="1"/>
              </p:cNvSpPr>
              <p:nvPr/>
            </p:nvSpPr>
            <p:spPr bwMode="auto">
              <a:xfrm>
                <a:off x="6721475" y="4371975"/>
                <a:ext cx="839788"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44">
                <a:extLst>
                  <a:ext uri="{FF2B5EF4-FFF2-40B4-BE49-F238E27FC236}">
                    <a16:creationId xmlns:a16="http://schemas.microsoft.com/office/drawing/2014/main" xmlns="" id="{5194A957-8D53-43F8-B62A-392E3FC82572}"/>
                  </a:ext>
                </a:extLst>
              </p:cNvPr>
              <p:cNvSpPr>
                <a:spLocks/>
              </p:cNvSpPr>
              <p:nvPr/>
            </p:nvSpPr>
            <p:spPr bwMode="auto">
              <a:xfrm>
                <a:off x="6699250" y="4348163"/>
                <a:ext cx="884238" cy="46038"/>
              </a:xfrm>
              <a:custGeom>
                <a:avLst/>
                <a:gdLst>
                  <a:gd name="T0" fmla="*/ 6 w 235"/>
                  <a:gd name="T1" fmla="*/ 12 h 12"/>
                  <a:gd name="T2" fmla="*/ 229 w 235"/>
                  <a:gd name="T3" fmla="*/ 12 h 12"/>
                  <a:gd name="T4" fmla="*/ 235 w 235"/>
                  <a:gd name="T5" fmla="*/ 6 h 12"/>
                  <a:gd name="T6" fmla="*/ 229 w 235"/>
                  <a:gd name="T7" fmla="*/ 0 h 12"/>
                  <a:gd name="T8" fmla="*/ 6 w 235"/>
                  <a:gd name="T9" fmla="*/ 0 h 12"/>
                  <a:gd name="T10" fmla="*/ 0 w 235"/>
                  <a:gd name="T11" fmla="*/ 6 h 12"/>
                  <a:gd name="T12" fmla="*/ 6 w 235"/>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35" h="12">
                    <a:moveTo>
                      <a:pt x="6" y="12"/>
                    </a:moveTo>
                    <a:cubicBezTo>
                      <a:pt x="229" y="12"/>
                      <a:pt x="229" y="12"/>
                      <a:pt x="229" y="12"/>
                    </a:cubicBezTo>
                    <a:cubicBezTo>
                      <a:pt x="232" y="12"/>
                      <a:pt x="235" y="10"/>
                      <a:pt x="235" y="6"/>
                    </a:cubicBezTo>
                    <a:cubicBezTo>
                      <a:pt x="235" y="3"/>
                      <a:pt x="232" y="0"/>
                      <a:pt x="229" y="0"/>
                    </a:cubicBezTo>
                    <a:cubicBezTo>
                      <a:pt x="6" y="0"/>
                      <a:pt x="6" y="0"/>
                      <a:pt x="6" y="0"/>
                    </a:cubicBezTo>
                    <a:cubicBezTo>
                      <a:pt x="3" y="0"/>
                      <a:pt x="0" y="3"/>
                      <a:pt x="0" y="6"/>
                    </a:cubicBezTo>
                    <a:cubicBezTo>
                      <a:pt x="0" y="10"/>
                      <a:pt x="3" y="12"/>
                      <a:pt x="6" y="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5">
                <a:extLst>
                  <a:ext uri="{FF2B5EF4-FFF2-40B4-BE49-F238E27FC236}">
                    <a16:creationId xmlns:a16="http://schemas.microsoft.com/office/drawing/2014/main" xmlns="" id="{2405721C-F4F0-4E55-8547-424D6C842561}"/>
                  </a:ext>
                </a:extLst>
              </p:cNvPr>
              <p:cNvSpPr>
                <a:spLocks/>
              </p:cNvSpPr>
              <p:nvPr/>
            </p:nvSpPr>
            <p:spPr bwMode="auto">
              <a:xfrm>
                <a:off x="6838950" y="3200400"/>
                <a:ext cx="604838" cy="184150"/>
              </a:xfrm>
              <a:custGeom>
                <a:avLst/>
                <a:gdLst>
                  <a:gd name="T0" fmla="*/ 161 w 161"/>
                  <a:gd name="T1" fmla="*/ 36 h 49"/>
                  <a:gd name="T2" fmla="*/ 126 w 161"/>
                  <a:gd name="T3" fmla="*/ 0 h 49"/>
                  <a:gd name="T4" fmla="*/ 36 w 161"/>
                  <a:gd name="T5" fmla="*/ 0 h 49"/>
                  <a:gd name="T6" fmla="*/ 0 w 161"/>
                  <a:gd name="T7" fmla="*/ 36 h 49"/>
                  <a:gd name="T8" fmla="*/ 0 w 161"/>
                  <a:gd name="T9" fmla="*/ 36 h 49"/>
                  <a:gd name="T10" fmla="*/ 13 w 161"/>
                  <a:gd name="T11" fmla="*/ 49 h 49"/>
                  <a:gd name="T12" fmla="*/ 148 w 161"/>
                  <a:gd name="T13" fmla="*/ 49 h 49"/>
                  <a:gd name="T14" fmla="*/ 161 w 161"/>
                  <a:gd name="T15" fmla="*/ 36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49">
                    <a:moveTo>
                      <a:pt x="161" y="36"/>
                    </a:moveTo>
                    <a:cubicBezTo>
                      <a:pt x="161" y="16"/>
                      <a:pt x="146" y="0"/>
                      <a:pt x="126" y="0"/>
                    </a:cubicBezTo>
                    <a:cubicBezTo>
                      <a:pt x="36" y="0"/>
                      <a:pt x="36" y="0"/>
                      <a:pt x="36" y="0"/>
                    </a:cubicBezTo>
                    <a:cubicBezTo>
                      <a:pt x="16" y="0"/>
                      <a:pt x="0" y="16"/>
                      <a:pt x="0" y="36"/>
                    </a:cubicBezTo>
                    <a:cubicBezTo>
                      <a:pt x="0" y="36"/>
                      <a:pt x="0" y="36"/>
                      <a:pt x="0" y="36"/>
                    </a:cubicBezTo>
                    <a:cubicBezTo>
                      <a:pt x="0" y="43"/>
                      <a:pt x="6" y="49"/>
                      <a:pt x="13" y="49"/>
                    </a:cubicBezTo>
                    <a:cubicBezTo>
                      <a:pt x="148" y="49"/>
                      <a:pt x="148" y="49"/>
                      <a:pt x="148" y="49"/>
                    </a:cubicBezTo>
                    <a:cubicBezTo>
                      <a:pt x="155" y="49"/>
                      <a:pt x="161" y="43"/>
                      <a:pt x="161" y="3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6">
                <a:extLst>
                  <a:ext uri="{FF2B5EF4-FFF2-40B4-BE49-F238E27FC236}">
                    <a16:creationId xmlns:a16="http://schemas.microsoft.com/office/drawing/2014/main" xmlns="" id="{ED8397E4-6F7F-4141-8589-BAF5DE5A07FA}"/>
                  </a:ext>
                </a:extLst>
              </p:cNvPr>
              <p:cNvSpPr>
                <a:spLocks noEditPoints="1"/>
              </p:cNvSpPr>
              <p:nvPr/>
            </p:nvSpPr>
            <p:spPr bwMode="auto">
              <a:xfrm>
                <a:off x="6989763" y="3016250"/>
                <a:ext cx="304800" cy="303213"/>
              </a:xfrm>
              <a:custGeom>
                <a:avLst/>
                <a:gdLst>
                  <a:gd name="T0" fmla="*/ 41 w 81"/>
                  <a:gd name="T1" fmla="*/ 0 h 81"/>
                  <a:gd name="T2" fmla="*/ 0 w 81"/>
                  <a:gd name="T3" fmla="*/ 40 h 81"/>
                  <a:gd name="T4" fmla="*/ 41 w 81"/>
                  <a:gd name="T5" fmla="*/ 81 h 81"/>
                  <a:gd name="T6" fmla="*/ 81 w 81"/>
                  <a:gd name="T7" fmla="*/ 40 h 81"/>
                  <a:gd name="T8" fmla="*/ 41 w 81"/>
                  <a:gd name="T9" fmla="*/ 0 h 81"/>
                  <a:gd name="T10" fmla="*/ 41 w 81"/>
                  <a:gd name="T11" fmla="*/ 69 h 81"/>
                  <a:gd name="T12" fmla="*/ 12 w 81"/>
                  <a:gd name="T13" fmla="*/ 40 h 81"/>
                  <a:gd name="T14" fmla="*/ 41 w 81"/>
                  <a:gd name="T15" fmla="*/ 12 h 81"/>
                  <a:gd name="T16" fmla="*/ 69 w 81"/>
                  <a:gd name="T17" fmla="*/ 40 h 81"/>
                  <a:gd name="T18" fmla="*/ 41 w 81"/>
                  <a:gd name="T1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1" y="0"/>
                    </a:moveTo>
                    <a:cubicBezTo>
                      <a:pt x="18" y="0"/>
                      <a:pt x="0" y="18"/>
                      <a:pt x="0" y="40"/>
                    </a:cubicBezTo>
                    <a:cubicBezTo>
                      <a:pt x="0" y="63"/>
                      <a:pt x="18" y="81"/>
                      <a:pt x="41" y="81"/>
                    </a:cubicBezTo>
                    <a:cubicBezTo>
                      <a:pt x="63" y="81"/>
                      <a:pt x="81" y="63"/>
                      <a:pt x="81" y="40"/>
                    </a:cubicBezTo>
                    <a:cubicBezTo>
                      <a:pt x="81" y="18"/>
                      <a:pt x="63" y="0"/>
                      <a:pt x="41" y="0"/>
                    </a:cubicBezTo>
                    <a:close/>
                    <a:moveTo>
                      <a:pt x="41" y="69"/>
                    </a:moveTo>
                    <a:cubicBezTo>
                      <a:pt x="25" y="69"/>
                      <a:pt x="12" y="56"/>
                      <a:pt x="12" y="40"/>
                    </a:cubicBezTo>
                    <a:cubicBezTo>
                      <a:pt x="12" y="24"/>
                      <a:pt x="25" y="12"/>
                      <a:pt x="41" y="12"/>
                    </a:cubicBezTo>
                    <a:cubicBezTo>
                      <a:pt x="56" y="12"/>
                      <a:pt x="69" y="24"/>
                      <a:pt x="69" y="40"/>
                    </a:cubicBezTo>
                    <a:cubicBezTo>
                      <a:pt x="69" y="56"/>
                      <a:pt x="56" y="69"/>
                      <a:pt x="41" y="6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Freeform: Shape 12">
              <a:extLst>
                <a:ext uri="{FF2B5EF4-FFF2-40B4-BE49-F238E27FC236}">
                  <a16:creationId xmlns:a16="http://schemas.microsoft.com/office/drawing/2014/main" xmlns="" id="{8DD5BA92-3AAA-439C-BB97-C3D7ADB525D3}"/>
                </a:ext>
              </a:extLst>
            </p:cNvPr>
            <p:cNvSpPr/>
            <p:nvPr/>
          </p:nvSpPr>
          <p:spPr>
            <a:xfrm rot="2717603">
              <a:off x="-173015" y="4960000"/>
              <a:ext cx="751360" cy="834887"/>
            </a:xfrm>
            <a:custGeom>
              <a:avLst/>
              <a:gdLst>
                <a:gd name="connsiteX0" fmla="*/ 184970 w 751360"/>
                <a:gd name="connsiteY0" fmla="*/ 3969 h 834887"/>
                <a:gd name="connsiteX1" fmla="*/ 218776 w 751360"/>
                <a:gd name="connsiteY1" fmla="*/ 9240 h 834887"/>
                <a:gd name="connsiteX2" fmla="*/ 474653 w 751360"/>
                <a:gd name="connsiteY2" fmla="*/ 128216 h 834887"/>
                <a:gd name="connsiteX3" fmla="*/ 680823 w 751360"/>
                <a:gd name="connsiteY3" fmla="*/ 223558 h 834887"/>
                <a:gd name="connsiteX4" fmla="*/ 701195 w 751360"/>
                <a:gd name="connsiteY4" fmla="*/ 239449 h 834887"/>
                <a:gd name="connsiteX5" fmla="*/ 737865 w 751360"/>
                <a:gd name="connsiteY5" fmla="*/ 255339 h 834887"/>
                <a:gd name="connsiteX6" fmla="*/ 746829 w 751360"/>
                <a:gd name="connsiteY6" fmla="*/ 282230 h 834887"/>
                <a:gd name="connsiteX7" fmla="*/ 562663 w 751360"/>
                <a:gd name="connsiteY7" fmla="*/ 670937 h 834887"/>
                <a:gd name="connsiteX8" fmla="*/ 485328 w 751360"/>
                <a:gd name="connsiteY8" fmla="*/ 834887 h 834887"/>
                <a:gd name="connsiteX9" fmla="*/ 0 w 751360"/>
                <a:gd name="connsiteY9" fmla="*/ 354504 h 834887"/>
                <a:gd name="connsiteX10" fmla="*/ 101839 w 751360"/>
                <a:gd name="connsiteY10" fmla="*/ 158774 h 834887"/>
                <a:gd name="connsiteX11" fmla="*/ 176401 w 751360"/>
                <a:gd name="connsiteY11" fmla="*/ 14130 h 834887"/>
                <a:gd name="connsiteX12" fmla="*/ 184970 w 751360"/>
                <a:gd name="connsiteY12" fmla="*/ 3969 h 83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1360" h="834887">
                  <a:moveTo>
                    <a:pt x="184970" y="3969"/>
                  </a:moveTo>
                  <a:cubicBezTo>
                    <a:pt x="192343" y="-2983"/>
                    <a:pt x="197996" y="-539"/>
                    <a:pt x="218776" y="9240"/>
                  </a:cubicBezTo>
                  <a:lnTo>
                    <a:pt x="474653" y="128216"/>
                  </a:lnTo>
                  <a:lnTo>
                    <a:pt x="680823" y="223558"/>
                  </a:lnTo>
                  <a:cubicBezTo>
                    <a:pt x="689379" y="227225"/>
                    <a:pt x="698343" y="229670"/>
                    <a:pt x="701195" y="239449"/>
                  </a:cubicBezTo>
                  <a:cubicBezTo>
                    <a:pt x="713419" y="244745"/>
                    <a:pt x="725234" y="251265"/>
                    <a:pt x="737865" y="255339"/>
                  </a:cubicBezTo>
                  <a:cubicBezTo>
                    <a:pt x="754163" y="260636"/>
                    <a:pt x="753756" y="268377"/>
                    <a:pt x="746829" y="282230"/>
                  </a:cubicBezTo>
                  <a:cubicBezTo>
                    <a:pt x="684896" y="411799"/>
                    <a:pt x="623780" y="541368"/>
                    <a:pt x="562663" y="670937"/>
                  </a:cubicBezTo>
                  <a:lnTo>
                    <a:pt x="485328" y="834887"/>
                  </a:lnTo>
                  <a:lnTo>
                    <a:pt x="0" y="354504"/>
                  </a:lnTo>
                  <a:lnTo>
                    <a:pt x="101839" y="158774"/>
                  </a:lnTo>
                  <a:cubicBezTo>
                    <a:pt x="127100" y="110694"/>
                    <a:pt x="152361" y="62616"/>
                    <a:pt x="176401" y="14130"/>
                  </a:cubicBezTo>
                  <a:cubicBezTo>
                    <a:pt x="179864" y="9648"/>
                    <a:pt x="182513" y="6286"/>
                    <a:pt x="184970" y="3969"/>
                  </a:cubicBezTo>
                  <a:close/>
                </a:path>
              </a:pathLst>
            </a:custGeom>
            <a:solidFill>
              <a:schemeClr val="bg1"/>
            </a:solidFill>
            <a:ln w="4251" cap="flat">
              <a:noFill/>
              <a:prstDash val="solid"/>
              <a:miter/>
            </a:ln>
          </p:spPr>
          <p:txBody>
            <a:bodyPr wrap="square" rtlCol="0" anchor="ctr">
              <a:noAutofit/>
            </a:bodyPr>
            <a:lstStyle/>
            <a:p>
              <a:endParaRPr lang="en-US"/>
            </a:p>
          </p:txBody>
        </p:sp>
        <p:sp>
          <p:nvSpPr>
            <p:cNvPr id="14" name="Freeform: Shape 13">
              <a:extLst>
                <a:ext uri="{FF2B5EF4-FFF2-40B4-BE49-F238E27FC236}">
                  <a16:creationId xmlns:a16="http://schemas.microsoft.com/office/drawing/2014/main" xmlns="" id="{994A0E64-A08D-4AE2-98BD-8DDDC99A59E4}"/>
                </a:ext>
              </a:extLst>
            </p:cNvPr>
            <p:cNvSpPr/>
            <p:nvPr/>
          </p:nvSpPr>
          <p:spPr>
            <a:xfrm rot="578905">
              <a:off x="1255322" y="5572258"/>
              <a:ext cx="1098009" cy="279768"/>
            </a:xfrm>
            <a:custGeom>
              <a:avLst/>
              <a:gdLst>
                <a:gd name="connsiteX0" fmla="*/ 58249 w 1098009"/>
                <a:gd name="connsiteY0" fmla="*/ 232663 h 279768"/>
                <a:gd name="connsiteX1" fmla="*/ 125616 w 1098009"/>
                <a:gd name="connsiteY1" fmla="*/ 279768 h 279768"/>
                <a:gd name="connsiteX2" fmla="*/ 0 w 1098009"/>
                <a:gd name="connsiteY2" fmla="*/ 268625 h 279768"/>
                <a:gd name="connsiteX3" fmla="*/ 58249 w 1098009"/>
                <a:gd name="connsiteY3" fmla="*/ 232663 h 279768"/>
                <a:gd name="connsiteX4" fmla="*/ 1066212 w 1098009"/>
                <a:gd name="connsiteY4" fmla="*/ 1186 h 279768"/>
                <a:gd name="connsiteX5" fmla="*/ 1083940 w 1098009"/>
                <a:gd name="connsiteY5" fmla="*/ 11822 h 279768"/>
                <a:gd name="connsiteX6" fmla="*/ 1097110 w 1098009"/>
                <a:gd name="connsiteY6" fmla="*/ 72604 h 279768"/>
                <a:gd name="connsiteX7" fmla="*/ 1087992 w 1098009"/>
                <a:gd name="connsiteY7" fmla="*/ 86280 h 279768"/>
                <a:gd name="connsiteX8" fmla="*/ 348989 w 1098009"/>
                <a:gd name="connsiteY8" fmla="*/ 236208 h 279768"/>
                <a:gd name="connsiteX9" fmla="*/ 317079 w 1098009"/>
                <a:gd name="connsiteY9" fmla="*/ 228104 h 279768"/>
                <a:gd name="connsiteX10" fmla="*/ 248699 w 1098009"/>
                <a:gd name="connsiteY10" fmla="*/ 165296 h 279768"/>
                <a:gd name="connsiteX11" fmla="*/ 1066212 w 1098009"/>
                <a:gd name="connsiteY11" fmla="*/ 1186 h 27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8009" h="279768">
                  <a:moveTo>
                    <a:pt x="58249" y="232663"/>
                  </a:moveTo>
                  <a:cubicBezTo>
                    <a:pt x="82562" y="245832"/>
                    <a:pt x="103836" y="263560"/>
                    <a:pt x="125616" y="279768"/>
                  </a:cubicBezTo>
                  <a:cubicBezTo>
                    <a:pt x="85094" y="276223"/>
                    <a:pt x="44573" y="272677"/>
                    <a:pt x="0" y="268625"/>
                  </a:cubicBezTo>
                  <a:cubicBezTo>
                    <a:pt x="20767" y="255456"/>
                    <a:pt x="39508" y="243806"/>
                    <a:pt x="58249" y="232663"/>
                  </a:cubicBezTo>
                  <a:close/>
                  <a:moveTo>
                    <a:pt x="1066212" y="1186"/>
                  </a:moveTo>
                  <a:cubicBezTo>
                    <a:pt x="1075836" y="-841"/>
                    <a:pt x="1081914" y="-1854"/>
                    <a:pt x="1083940" y="11822"/>
                  </a:cubicBezTo>
                  <a:cubicBezTo>
                    <a:pt x="1086473" y="32083"/>
                    <a:pt x="1091538" y="52850"/>
                    <a:pt x="1097110" y="72604"/>
                  </a:cubicBezTo>
                  <a:cubicBezTo>
                    <a:pt x="1100149" y="83241"/>
                    <a:pt x="1095084" y="84760"/>
                    <a:pt x="1087992" y="86280"/>
                  </a:cubicBezTo>
                  <a:cubicBezTo>
                    <a:pt x="1075836" y="88812"/>
                    <a:pt x="381406" y="229117"/>
                    <a:pt x="348989" y="236208"/>
                  </a:cubicBezTo>
                  <a:cubicBezTo>
                    <a:pt x="336832" y="238740"/>
                    <a:pt x="327208" y="238234"/>
                    <a:pt x="317079" y="228104"/>
                  </a:cubicBezTo>
                  <a:cubicBezTo>
                    <a:pt x="296311" y="206830"/>
                    <a:pt x="273518" y="187583"/>
                    <a:pt x="248699" y="165296"/>
                  </a:cubicBezTo>
                  <a:cubicBezTo>
                    <a:pt x="278583" y="159724"/>
                    <a:pt x="1046458" y="5238"/>
                    <a:pt x="1066212" y="1186"/>
                  </a:cubicBezTo>
                  <a:close/>
                </a:path>
              </a:pathLst>
            </a:custGeom>
            <a:solidFill>
              <a:schemeClr val="accent1"/>
            </a:solidFill>
            <a:ln w="9525" cap="flat">
              <a:noFill/>
              <a:prstDash val="solid"/>
              <a:miter/>
            </a:ln>
          </p:spPr>
          <p:txBody>
            <a:bodyPr wrap="square" rtlCol="0" anchor="ctr">
              <a:noAutofit/>
            </a:bodyPr>
            <a:lstStyle/>
            <a:p>
              <a:endParaRPr lang="en-US"/>
            </a:p>
          </p:txBody>
        </p:sp>
        <p:sp>
          <p:nvSpPr>
            <p:cNvPr id="15" name="Freeform: Shape 14">
              <a:extLst>
                <a:ext uri="{FF2B5EF4-FFF2-40B4-BE49-F238E27FC236}">
                  <a16:creationId xmlns:a16="http://schemas.microsoft.com/office/drawing/2014/main" xmlns="" id="{E64CB069-5FC2-4EF1-946A-36794CB84088}"/>
                </a:ext>
              </a:extLst>
            </p:cNvPr>
            <p:cNvSpPr/>
            <p:nvPr/>
          </p:nvSpPr>
          <p:spPr>
            <a:xfrm rot="578905">
              <a:off x="327149" y="4514057"/>
              <a:ext cx="2328005" cy="1837744"/>
            </a:xfrm>
            <a:custGeom>
              <a:avLst/>
              <a:gdLst>
                <a:gd name="connsiteX0" fmla="*/ 1352938 w 2328005"/>
                <a:gd name="connsiteY0" fmla="*/ 868370 h 1837744"/>
                <a:gd name="connsiteX1" fmla="*/ 1475452 w 2328005"/>
                <a:gd name="connsiteY1" fmla="*/ 875207 h 1837744"/>
                <a:gd name="connsiteX2" fmla="*/ 1492673 w 2328005"/>
                <a:gd name="connsiteY2" fmla="*/ 879766 h 1837744"/>
                <a:gd name="connsiteX3" fmla="*/ 1564091 w 2328005"/>
                <a:gd name="connsiteY3" fmla="*/ 901040 h 1837744"/>
                <a:gd name="connsiteX4" fmla="*/ 1586885 w 2328005"/>
                <a:gd name="connsiteY4" fmla="*/ 904078 h 1837744"/>
                <a:gd name="connsiteX5" fmla="*/ 1724656 w 2328005"/>
                <a:gd name="connsiteY5" fmla="*/ 886857 h 1837744"/>
                <a:gd name="connsiteX6" fmla="*/ 1822413 w 2328005"/>
                <a:gd name="connsiteY6" fmla="*/ 889389 h 1837744"/>
                <a:gd name="connsiteX7" fmla="*/ 1886234 w 2328005"/>
                <a:gd name="connsiteY7" fmla="*/ 930924 h 1837744"/>
                <a:gd name="connsiteX8" fmla="*/ 1917132 w 2328005"/>
                <a:gd name="connsiteY8" fmla="*/ 951691 h 1837744"/>
                <a:gd name="connsiteX9" fmla="*/ 1962718 w 2328005"/>
                <a:gd name="connsiteY9" fmla="*/ 983601 h 1837744"/>
                <a:gd name="connsiteX10" fmla="*/ 1987537 w 2328005"/>
                <a:gd name="connsiteY10" fmla="*/ 1011459 h 1837744"/>
                <a:gd name="connsiteX11" fmla="*/ 1251066 w 2328005"/>
                <a:gd name="connsiteY11" fmla="*/ 1165945 h 1837744"/>
                <a:gd name="connsiteX12" fmla="*/ 1248027 w 2328005"/>
                <a:gd name="connsiteY12" fmla="*/ 1175569 h 1837744"/>
                <a:gd name="connsiteX13" fmla="*/ 1308302 w 2328005"/>
                <a:gd name="connsiteY13" fmla="*/ 1228753 h 1837744"/>
                <a:gd name="connsiteX14" fmla="*/ 1334134 w 2328005"/>
                <a:gd name="connsiteY14" fmla="*/ 1229260 h 1837744"/>
                <a:gd name="connsiteX15" fmla="*/ 2030591 w 2328005"/>
                <a:gd name="connsiteY15" fmla="*/ 1090982 h 1837744"/>
                <a:gd name="connsiteX16" fmla="*/ 2054903 w 2328005"/>
                <a:gd name="connsiteY16" fmla="*/ 1123398 h 1837744"/>
                <a:gd name="connsiteX17" fmla="*/ 2328005 w 2328005"/>
                <a:gd name="connsiteY17" fmla="*/ 1509212 h 1837744"/>
                <a:gd name="connsiteX18" fmla="*/ 1890846 w 2328005"/>
                <a:gd name="connsiteY18" fmla="*/ 1837539 h 1837744"/>
                <a:gd name="connsiteX19" fmla="*/ 1695475 w 2328005"/>
                <a:gd name="connsiteY19" fmla="*/ 1616268 h 1837744"/>
                <a:gd name="connsiteX20" fmla="*/ 1461234 w 2328005"/>
                <a:gd name="connsiteY20" fmla="*/ 1539142 h 1837744"/>
                <a:gd name="connsiteX21" fmla="*/ 1230805 w 2328005"/>
                <a:gd name="connsiteY21" fmla="*/ 1421228 h 1837744"/>
                <a:gd name="connsiteX22" fmla="*/ 1137607 w 2328005"/>
                <a:gd name="connsiteY22" fmla="*/ 1336641 h 1837744"/>
                <a:gd name="connsiteX23" fmla="*/ 1105190 w 2328005"/>
                <a:gd name="connsiteY23" fmla="*/ 1279912 h 1837744"/>
                <a:gd name="connsiteX24" fmla="*/ 1037823 w 2328005"/>
                <a:gd name="connsiteY24" fmla="*/ 1232806 h 1837744"/>
                <a:gd name="connsiteX25" fmla="*/ 1012498 w 2328005"/>
                <a:gd name="connsiteY25" fmla="*/ 1191271 h 1837744"/>
                <a:gd name="connsiteX26" fmla="*/ 1075812 w 2328005"/>
                <a:gd name="connsiteY26" fmla="*/ 1123398 h 1837744"/>
                <a:gd name="connsiteX27" fmla="*/ 1122917 w 2328005"/>
                <a:gd name="connsiteY27" fmla="*/ 1098073 h 1837744"/>
                <a:gd name="connsiteX28" fmla="*/ 1244988 w 2328005"/>
                <a:gd name="connsiteY28" fmla="*/ 938521 h 1837744"/>
                <a:gd name="connsiteX29" fmla="*/ 1313367 w 2328005"/>
                <a:gd name="connsiteY29" fmla="*/ 884831 h 1837744"/>
                <a:gd name="connsiteX30" fmla="*/ 1352938 w 2328005"/>
                <a:gd name="connsiteY30" fmla="*/ 868370 h 1837744"/>
                <a:gd name="connsiteX31" fmla="*/ 624850 w 2328005"/>
                <a:gd name="connsiteY31" fmla="*/ 11 h 1837744"/>
                <a:gd name="connsiteX32" fmla="*/ 651531 w 2328005"/>
                <a:gd name="connsiteY32" fmla="*/ 10872 h 1837744"/>
                <a:gd name="connsiteX33" fmla="*/ 653875 w 2328005"/>
                <a:gd name="connsiteY33" fmla="*/ 74725 h 1837744"/>
                <a:gd name="connsiteX34" fmla="*/ 608687 w 2328005"/>
                <a:gd name="connsiteY34" fmla="*/ 126552 h 1837744"/>
                <a:gd name="connsiteX35" fmla="*/ 694621 w 2328005"/>
                <a:gd name="connsiteY35" fmla="*/ 93416 h 1837744"/>
                <a:gd name="connsiteX36" fmla="*/ 815750 w 2328005"/>
                <a:gd name="connsiteY36" fmla="*/ 59445 h 1837744"/>
                <a:gd name="connsiteX37" fmla="*/ 866339 w 2328005"/>
                <a:gd name="connsiteY37" fmla="*/ 58118 h 1837744"/>
                <a:gd name="connsiteX38" fmla="*/ 895795 w 2328005"/>
                <a:gd name="connsiteY38" fmla="*/ 135900 h 1837744"/>
                <a:gd name="connsiteX39" fmla="*/ 972751 w 2328005"/>
                <a:gd name="connsiteY39" fmla="*/ 117382 h 1837744"/>
                <a:gd name="connsiteX40" fmla="*/ 1013012 w 2328005"/>
                <a:gd name="connsiteY40" fmla="*/ 117174 h 1837744"/>
                <a:gd name="connsiteX41" fmla="*/ 1045375 w 2328005"/>
                <a:gd name="connsiteY41" fmla="*/ 186008 h 1837744"/>
                <a:gd name="connsiteX42" fmla="*/ 994321 w 2328005"/>
                <a:gd name="connsiteY42" fmla="*/ 234130 h 1837744"/>
                <a:gd name="connsiteX43" fmla="*/ 850090 w 2328005"/>
                <a:gd name="connsiteY43" fmla="*/ 312201 h 1837744"/>
                <a:gd name="connsiteX44" fmla="*/ 675866 w 2328005"/>
                <a:gd name="connsiteY44" fmla="*/ 497120 h 1837744"/>
                <a:gd name="connsiteX45" fmla="*/ 655208 w 2328005"/>
                <a:gd name="connsiteY45" fmla="*/ 525927 h 1837744"/>
                <a:gd name="connsiteX46" fmla="*/ 865231 w 2328005"/>
                <a:gd name="connsiteY46" fmla="*/ 421832 h 1837744"/>
                <a:gd name="connsiteX47" fmla="*/ 1021286 w 2328005"/>
                <a:gd name="connsiteY47" fmla="*/ 302101 h 1837744"/>
                <a:gd name="connsiteX48" fmla="*/ 1077606 w 2328005"/>
                <a:gd name="connsiteY48" fmla="*/ 275304 h 1837744"/>
                <a:gd name="connsiteX49" fmla="*/ 1135640 w 2328005"/>
                <a:gd name="connsiteY49" fmla="*/ 294358 h 1837744"/>
                <a:gd name="connsiteX50" fmla="*/ 1128862 w 2328005"/>
                <a:gd name="connsiteY50" fmla="*/ 347158 h 1837744"/>
                <a:gd name="connsiteX51" fmla="*/ 1028813 w 2328005"/>
                <a:gd name="connsiteY51" fmla="*/ 455910 h 1837744"/>
                <a:gd name="connsiteX52" fmla="*/ 800327 w 2328005"/>
                <a:gd name="connsiteY52" fmla="*/ 657068 h 1837744"/>
                <a:gd name="connsiteX53" fmla="*/ 576118 w 2328005"/>
                <a:gd name="connsiteY53" fmla="*/ 875332 h 1837744"/>
                <a:gd name="connsiteX54" fmla="*/ 571369 w 2328005"/>
                <a:gd name="connsiteY54" fmla="*/ 881954 h 1837744"/>
                <a:gd name="connsiteX55" fmla="*/ 583741 w 2328005"/>
                <a:gd name="connsiteY55" fmla="*/ 877289 h 1837744"/>
                <a:gd name="connsiteX56" fmla="*/ 826112 w 2328005"/>
                <a:gd name="connsiteY56" fmla="*/ 723190 h 1837744"/>
                <a:gd name="connsiteX57" fmla="*/ 977646 w 2328005"/>
                <a:gd name="connsiteY57" fmla="*/ 716038 h 1837744"/>
                <a:gd name="connsiteX58" fmla="*/ 1017891 w 2328005"/>
                <a:gd name="connsiteY58" fmla="*/ 749411 h 1837744"/>
                <a:gd name="connsiteX59" fmla="*/ 1013203 w 2328005"/>
                <a:gd name="connsiteY59" fmla="*/ 774126 h 1837744"/>
                <a:gd name="connsiteX60" fmla="*/ 737147 w 2328005"/>
                <a:gd name="connsiteY60" fmla="*/ 957718 h 1837744"/>
                <a:gd name="connsiteX61" fmla="*/ 480939 w 2328005"/>
                <a:gd name="connsiteY61" fmla="*/ 1089859 h 1837744"/>
                <a:gd name="connsiteX62" fmla="*/ 396830 w 2328005"/>
                <a:gd name="connsiteY62" fmla="*/ 1109264 h 1837744"/>
                <a:gd name="connsiteX63" fmla="*/ 287055 w 2328005"/>
                <a:gd name="connsiteY63" fmla="*/ 1125305 h 1837744"/>
                <a:gd name="connsiteX64" fmla="*/ 261671 w 2328005"/>
                <a:gd name="connsiteY64" fmla="*/ 1123646 h 1837744"/>
                <a:gd name="connsiteX65" fmla="*/ 10194 w 2328005"/>
                <a:gd name="connsiteY65" fmla="*/ 676571 h 1837744"/>
                <a:gd name="connsiteX66" fmla="*/ 0 w 2328005"/>
                <a:gd name="connsiteY66" fmla="*/ 657227 h 1837744"/>
                <a:gd name="connsiteX67" fmla="*/ 241867 w 2328005"/>
                <a:gd name="connsiteY67" fmla="*/ 342324 h 1837744"/>
                <a:gd name="connsiteX68" fmla="*/ 494032 w 2328005"/>
                <a:gd name="connsiteY68" fmla="*/ 66894 h 1837744"/>
                <a:gd name="connsiteX69" fmla="*/ 596077 w 2328005"/>
                <a:gd name="connsiteY69" fmla="*/ 5700 h 1837744"/>
                <a:gd name="connsiteX70" fmla="*/ 624850 w 2328005"/>
                <a:gd name="connsiteY70" fmla="*/ 11 h 183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328005" h="1837744">
                  <a:moveTo>
                    <a:pt x="1352938" y="868370"/>
                  </a:moveTo>
                  <a:cubicBezTo>
                    <a:pt x="1392921" y="857827"/>
                    <a:pt x="1434044" y="863810"/>
                    <a:pt x="1475452" y="875207"/>
                  </a:cubicBezTo>
                  <a:lnTo>
                    <a:pt x="1492673" y="879766"/>
                  </a:lnTo>
                  <a:cubicBezTo>
                    <a:pt x="1517492" y="882805"/>
                    <a:pt x="1541298" y="890909"/>
                    <a:pt x="1564091" y="901040"/>
                  </a:cubicBezTo>
                  <a:cubicBezTo>
                    <a:pt x="1571689" y="904079"/>
                    <a:pt x="1578780" y="905092"/>
                    <a:pt x="1586885" y="904078"/>
                  </a:cubicBezTo>
                  <a:cubicBezTo>
                    <a:pt x="1632470" y="896987"/>
                    <a:pt x="1678563" y="890402"/>
                    <a:pt x="1724656" y="886857"/>
                  </a:cubicBezTo>
                  <a:cubicBezTo>
                    <a:pt x="1757580" y="884324"/>
                    <a:pt x="1789997" y="882805"/>
                    <a:pt x="1822413" y="889389"/>
                  </a:cubicBezTo>
                  <a:cubicBezTo>
                    <a:pt x="1848752" y="894961"/>
                    <a:pt x="1871545" y="907118"/>
                    <a:pt x="1886234" y="930924"/>
                  </a:cubicBezTo>
                  <a:cubicBezTo>
                    <a:pt x="1893325" y="942573"/>
                    <a:pt x="1901936" y="949664"/>
                    <a:pt x="1917132" y="951691"/>
                  </a:cubicBezTo>
                  <a:cubicBezTo>
                    <a:pt x="1936886" y="953717"/>
                    <a:pt x="1950561" y="968912"/>
                    <a:pt x="1962718" y="983601"/>
                  </a:cubicBezTo>
                  <a:cubicBezTo>
                    <a:pt x="1970315" y="993225"/>
                    <a:pt x="1978420" y="1002849"/>
                    <a:pt x="1987537" y="1011459"/>
                  </a:cubicBezTo>
                  <a:cubicBezTo>
                    <a:pt x="1982979" y="1023109"/>
                    <a:pt x="1255624" y="1164426"/>
                    <a:pt x="1251066" y="1165945"/>
                  </a:cubicBezTo>
                  <a:cubicBezTo>
                    <a:pt x="1244988" y="1167466"/>
                    <a:pt x="1241948" y="1171011"/>
                    <a:pt x="1248027" y="1175569"/>
                  </a:cubicBezTo>
                  <a:cubicBezTo>
                    <a:pt x="1268793" y="1192284"/>
                    <a:pt x="1286015" y="1213558"/>
                    <a:pt x="1308302" y="1228753"/>
                  </a:cubicBezTo>
                  <a:cubicBezTo>
                    <a:pt x="1316406" y="1234325"/>
                    <a:pt x="1325524" y="1231286"/>
                    <a:pt x="1334134" y="1229260"/>
                  </a:cubicBezTo>
                  <a:lnTo>
                    <a:pt x="2030591" y="1090982"/>
                  </a:lnTo>
                  <a:cubicBezTo>
                    <a:pt x="2043253" y="1098073"/>
                    <a:pt x="2047812" y="1112255"/>
                    <a:pt x="2054903" y="1123398"/>
                  </a:cubicBezTo>
                  <a:cubicBezTo>
                    <a:pt x="2059462" y="1137074"/>
                    <a:pt x="2267775" y="1373801"/>
                    <a:pt x="2328005" y="1509212"/>
                  </a:cubicBezTo>
                  <a:cubicBezTo>
                    <a:pt x="2203872" y="1632333"/>
                    <a:pt x="2050398" y="1700274"/>
                    <a:pt x="1890846" y="1837539"/>
                  </a:cubicBezTo>
                  <a:cubicBezTo>
                    <a:pt x="1882742" y="1844630"/>
                    <a:pt x="1767078" y="1666001"/>
                    <a:pt x="1695475" y="1616268"/>
                  </a:cubicBezTo>
                  <a:cubicBezTo>
                    <a:pt x="1623873" y="1566536"/>
                    <a:pt x="1538679" y="1571649"/>
                    <a:pt x="1461234" y="1539142"/>
                  </a:cubicBezTo>
                  <a:cubicBezTo>
                    <a:pt x="1383789" y="1506636"/>
                    <a:pt x="1284743" y="1454979"/>
                    <a:pt x="1230805" y="1421228"/>
                  </a:cubicBezTo>
                  <a:cubicBezTo>
                    <a:pt x="1176868" y="1387478"/>
                    <a:pt x="1160400" y="1373616"/>
                    <a:pt x="1137607" y="1336641"/>
                  </a:cubicBezTo>
                  <a:cubicBezTo>
                    <a:pt x="1126463" y="1317899"/>
                    <a:pt x="1116333" y="1298652"/>
                    <a:pt x="1105190" y="1279912"/>
                  </a:cubicBezTo>
                  <a:cubicBezTo>
                    <a:pt x="1079864" y="1268261"/>
                    <a:pt x="1057578" y="1252560"/>
                    <a:pt x="1037823" y="1232806"/>
                  </a:cubicBezTo>
                  <a:cubicBezTo>
                    <a:pt x="1026680" y="1220649"/>
                    <a:pt x="1013511" y="1209506"/>
                    <a:pt x="1012498" y="1191271"/>
                  </a:cubicBezTo>
                  <a:cubicBezTo>
                    <a:pt x="1009965" y="1153789"/>
                    <a:pt x="1037823" y="1122386"/>
                    <a:pt x="1075812" y="1123398"/>
                  </a:cubicBezTo>
                  <a:cubicBezTo>
                    <a:pt x="1098099" y="1123905"/>
                    <a:pt x="1110761" y="1117320"/>
                    <a:pt x="1122917" y="1098073"/>
                  </a:cubicBezTo>
                  <a:cubicBezTo>
                    <a:pt x="1158880" y="1041343"/>
                    <a:pt x="1198388" y="987653"/>
                    <a:pt x="1244988" y="938521"/>
                  </a:cubicBezTo>
                  <a:cubicBezTo>
                    <a:pt x="1265248" y="917248"/>
                    <a:pt x="1287028" y="898000"/>
                    <a:pt x="1313367" y="884831"/>
                  </a:cubicBezTo>
                  <a:cubicBezTo>
                    <a:pt x="1326410" y="877234"/>
                    <a:pt x="1339611" y="871884"/>
                    <a:pt x="1352938" y="868370"/>
                  </a:cubicBezTo>
                  <a:close/>
                  <a:moveTo>
                    <a:pt x="624850" y="11"/>
                  </a:moveTo>
                  <a:cubicBezTo>
                    <a:pt x="634228" y="218"/>
                    <a:pt x="643257" y="3184"/>
                    <a:pt x="651531" y="10872"/>
                  </a:cubicBezTo>
                  <a:cubicBezTo>
                    <a:pt x="663589" y="22026"/>
                    <a:pt x="664048" y="54945"/>
                    <a:pt x="653875" y="74725"/>
                  </a:cubicBezTo>
                  <a:cubicBezTo>
                    <a:pt x="642989" y="95498"/>
                    <a:pt x="626288" y="111096"/>
                    <a:pt x="608687" y="126552"/>
                  </a:cubicBezTo>
                  <a:cubicBezTo>
                    <a:pt x="637221" y="115427"/>
                    <a:pt x="665993" y="103972"/>
                    <a:pt x="694621" y="93416"/>
                  </a:cubicBezTo>
                  <a:cubicBezTo>
                    <a:pt x="734246" y="78712"/>
                    <a:pt x="773914" y="66045"/>
                    <a:pt x="815750" y="59445"/>
                  </a:cubicBezTo>
                  <a:cubicBezTo>
                    <a:pt x="832806" y="56635"/>
                    <a:pt x="849670" y="56192"/>
                    <a:pt x="866339" y="58118"/>
                  </a:cubicBezTo>
                  <a:cubicBezTo>
                    <a:pt x="910235" y="64027"/>
                    <a:pt x="924189" y="99103"/>
                    <a:pt x="895795" y="135900"/>
                  </a:cubicBezTo>
                  <a:cubicBezTo>
                    <a:pt x="922805" y="129699"/>
                    <a:pt x="946979" y="120460"/>
                    <a:pt x="972751" y="117382"/>
                  </a:cubicBezTo>
                  <a:cubicBezTo>
                    <a:pt x="986252" y="116033"/>
                    <a:pt x="999754" y="114685"/>
                    <a:pt x="1013012" y="117174"/>
                  </a:cubicBezTo>
                  <a:cubicBezTo>
                    <a:pt x="1048854" y="123824"/>
                    <a:pt x="1062866" y="153927"/>
                    <a:pt x="1045375" y="186008"/>
                  </a:cubicBezTo>
                  <a:cubicBezTo>
                    <a:pt x="1033446" y="207536"/>
                    <a:pt x="1015183" y="222517"/>
                    <a:pt x="994321" y="234130"/>
                  </a:cubicBezTo>
                  <a:cubicBezTo>
                    <a:pt x="946386" y="260422"/>
                    <a:pt x="897270" y="284866"/>
                    <a:pt x="850090" y="312201"/>
                  </a:cubicBezTo>
                  <a:cubicBezTo>
                    <a:pt x="774506" y="356773"/>
                    <a:pt x="724312" y="426068"/>
                    <a:pt x="675866" y="497120"/>
                  </a:cubicBezTo>
                  <a:cubicBezTo>
                    <a:pt x="670499" y="505304"/>
                    <a:pt x="664231" y="513344"/>
                    <a:pt x="655208" y="525927"/>
                  </a:cubicBezTo>
                  <a:cubicBezTo>
                    <a:pt x="733364" y="498743"/>
                    <a:pt x="803380" y="468229"/>
                    <a:pt x="865231" y="421832"/>
                  </a:cubicBezTo>
                  <a:cubicBezTo>
                    <a:pt x="917691" y="382239"/>
                    <a:pt x="969158" y="341933"/>
                    <a:pt x="1021286" y="302101"/>
                  </a:cubicBezTo>
                  <a:cubicBezTo>
                    <a:pt x="1037888" y="289439"/>
                    <a:pt x="1056332" y="279101"/>
                    <a:pt x="1077606" y="275304"/>
                  </a:cubicBezTo>
                  <a:cubicBezTo>
                    <a:pt x="1100254" y="270989"/>
                    <a:pt x="1121515" y="274202"/>
                    <a:pt x="1135640" y="294358"/>
                  </a:cubicBezTo>
                  <a:cubicBezTo>
                    <a:pt x="1148677" y="313235"/>
                    <a:pt x="1138792" y="331215"/>
                    <a:pt x="1128862" y="347158"/>
                  </a:cubicBezTo>
                  <a:cubicBezTo>
                    <a:pt x="1102874" y="389690"/>
                    <a:pt x="1065772" y="423250"/>
                    <a:pt x="1028813" y="455910"/>
                  </a:cubicBezTo>
                  <a:cubicBezTo>
                    <a:pt x="952903" y="523310"/>
                    <a:pt x="875150" y="588387"/>
                    <a:pt x="800327" y="657068"/>
                  </a:cubicBezTo>
                  <a:cubicBezTo>
                    <a:pt x="723748" y="727499"/>
                    <a:pt x="649105" y="800822"/>
                    <a:pt x="576118" y="875332"/>
                  </a:cubicBezTo>
                  <a:cubicBezTo>
                    <a:pt x="574363" y="877082"/>
                    <a:pt x="573031" y="879636"/>
                    <a:pt x="571369" y="881954"/>
                  </a:cubicBezTo>
                  <a:cubicBezTo>
                    <a:pt x="577380" y="884760"/>
                    <a:pt x="580135" y="880218"/>
                    <a:pt x="583741" y="877289"/>
                  </a:cubicBezTo>
                  <a:cubicBezTo>
                    <a:pt x="661855" y="821496"/>
                    <a:pt x="737608" y="762006"/>
                    <a:pt x="826112" y="723190"/>
                  </a:cubicBezTo>
                  <a:cubicBezTo>
                    <a:pt x="875127" y="701683"/>
                    <a:pt x="925635" y="692779"/>
                    <a:pt x="977646" y="716038"/>
                  </a:cubicBezTo>
                  <a:cubicBezTo>
                    <a:pt x="994351" y="723505"/>
                    <a:pt x="1007402" y="735371"/>
                    <a:pt x="1017891" y="749411"/>
                  </a:cubicBezTo>
                  <a:cubicBezTo>
                    <a:pt x="1024269" y="757996"/>
                    <a:pt x="1027330" y="767711"/>
                    <a:pt x="1013203" y="774126"/>
                  </a:cubicBezTo>
                  <a:cubicBezTo>
                    <a:pt x="910242" y="819120"/>
                    <a:pt x="827071" y="893848"/>
                    <a:pt x="737147" y="957718"/>
                  </a:cubicBezTo>
                  <a:cubicBezTo>
                    <a:pt x="657989" y="1014265"/>
                    <a:pt x="575670" y="1064033"/>
                    <a:pt x="480939" y="1089859"/>
                  </a:cubicBezTo>
                  <a:cubicBezTo>
                    <a:pt x="452792" y="1096249"/>
                    <a:pt x="424977" y="1102874"/>
                    <a:pt x="396830" y="1109264"/>
                  </a:cubicBezTo>
                  <a:cubicBezTo>
                    <a:pt x="360349" y="1114689"/>
                    <a:pt x="323300" y="1120209"/>
                    <a:pt x="287055" y="1125305"/>
                  </a:cubicBezTo>
                  <a:cubicBezTo>
                    <a:pt x="278527" y="1126710"/>
                    <a:pt x="269618" y="1129345"/>
                    <a:pt x="261671" y="1123646"/>
                  </a:cubicBezTo>
                  <a:cubicBezTo>
                    <a:pt x="177876" y="974811"/>
                    <a:pt x="93751" y="825738"/>
                    <a:pt x="10194" y="676571"/>
                  </a:cubicBezTo>
                  <a:cubicBezTo>
                    <a:pt x="7127" y="670360"/>
                    <a:pt x="3398" y="663675"/>
                    <a:pt x="0" y="657227"/>
                  </a:cubicBezTo>
                  <a:cubicBezTo>
                    <a:pt x="79818" y="551515"/>
                    <a:pt x="158074" y="445186"/>
                    <a:pt x="241867" y="342324"/>
                  </a:cubicBezTo>
                  <a:cubicBezTo>
                    <a:pt x="320578" y="245846"/>
                    <a:pt x="397778" y="147282"/>
                    <a:pt x="494032" y="66894"/>
                  </a:cubicBezTo>
                  <a:cubicBezTo>
                    <a:pt x="524537" y="41137"/>
                    <a:pt x="557640" y="18749"/>
                    <a:pt x="596077" y="5700"/>
                  </a:cubicBezTo>
                  <a:cubicBezTo>
                    <a:pt x="605745" y="2355"/>
                    <a:pt x="615472" y="-196"/>
                    <a:pt x="624850" y="11"/>
                  </a:cubicBezTo>
                  <a:close/>
                </a:path>
              </a:pathLst>
            </a:custGeom>
            <a:solidFill>
              <a:srgbClr val="FCD9C1"/>
            </a:solidFill>
            <a:ln w="2539"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xmlns="" id="{A9A520E3-95A1-4193-9A73-08C9675A98BF}"/>
                </a:ext>
              </a:extLst>
            </p:cNvPr>
            <p:cNvSpPr/>
            <p:nvPr/>
          </p:nvSpPr>
          <p:spPr>
            <a:xfrm rot="21479217" flipH="1">
              <a:off x="1937072" y="6023955"/>
              <a:ext cx="1006835" cy="848673"/>
            </a:xfrm>
            <a:custGeom>
              <a:avLst/>
              <a:gdLst>
                <a:gd name="connsiteX0" fmla="*/ 447868 w 1006835"/>
                <a:gd name="connsiteY0" fmla="*/ 72 h 848673"/>
                <a:gd name="connsiteX1" fmla="*/ 431875 w 1006835"/>
                <a:gd name="connsiteY1" fmla="*/ 14129 h 848673"/>
                <a:gd name="connsiteX2" fmla="*/ 357313 w 1006835"/>
                <a:gd name="connsiteY2" fmla="*/ 158774 h 848673"/>
                <a:gd name="connsiteX3" fmla="*/ 216335 w 1006835"/>
                <a:gd name="connsiteY3" fmla="*/ 429727 h 848673"/>
                <a:gd name="connsiteX4" fmla="*/ 58246 w 1006835"/>
                <a:gd name="connsiteY4" fmla="*/ 736943 h 848673"/>
                <a:gd name="connsiteX5" fmla="*/ 0 w 1006835"/>
                <a:gd name="connsiteY5" fmla="*/ 848673 h 848673"/>
                <a:gd name="connsiteX6" fmla="*/ 746679 w 1006835"/>
                <a:gd name="connsiteY6" fmla="*/ 822428 h 848673"/>
                <a:gd name="connsiteX7" fmla="*/ 818137 w 1006835"/>
                <a:gd name="connsiteY7" fmla="*/ 670937 h 848673"/>
                <a:gd name="connsiteX8" fmla="*/ 1002304 w 1006835"/>
                <a:gd name="connsiteY8" fmla="*/ 282230 h 848673"/>
                <a:gd name="connsiteX9" fmla="*/ 993340 w 1006835"/>
                <a:gd name="connsiteY9" fmla="*/ 255339 h 848673"/>
                <a:gd name="connsiteX10" fmla="*/ 474251 w 1006835"/>
                <a:gd name="connsiteY10" fmla="*/ 9240 h 848673"/>
                <a:gd name="connsiteX11" fmla="*/ 447868 w 1006835"/>
                <a:gd name="connsiteY11" fmla="*/ 72 h 84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6835" h="848673">
                  <a:moveTo>
                    <a:pt x="447868" y="72"/>
                  </a:moveTo>
                  <a:cubicBezTo>
                    <a:pt x="442470" y="683"/>
                    <a:pt x="438803" y="5165"/>
                    <a:pt x="431875" y="14129"/>
                  </a:cubicBezTo>
                  <a:cubicBezTo>
                    <a:pt x="407836" y="62616"/>
                    <a:pt x="382575" y="110695"/>
                    <a:pt x="357313" y="158774"/>
                  </a:cubicBezTo>
                  <a:cubicBezTo>
                    <a:pt x="310050" y="248820"/>
                    <a:pt x="261970" y="338866"/>
                    <a:pt x="216335" y="429727"/>
                  </a:cubicBezTo>
                  <a:cubicBezTo>
                    <a:pt x="164590" y="532812"/>
                    <a:pt x="108362" y="633043"/>
                    <a:pt x="58246" y="736943"/>
                  </a:cubicBezTo>
                  <a:lnTo>
                    <a:pt x="0" y="848673"/>
                  </a:lnTo>
                  <a:lnTo>
                    <a:pt x="746679" y="822428"/>
                  </a:lnTo>
                  <a:lnTo>
                    <a:pt x="818137" y="670937"/>
                  </a:lnTo>
                  <a:cubicBezTo>
                    <a:pt x="879254" y="541368"/>
                    <a:pt x="940372" y="411799"/>
                    <a:pt x="1002304" y="282230"/>
                  </a:cubicBezTo>
                  <a:cubicBezTo>
                    <a:pt x="1009231" y="268377"/>
                    <a:pt x="1009638" y="260636"/>
                    <a:pt x="993340" y="255339"/>
                  </a:cubicBezTo>
                  <a:lnTo>
                    <a:pt x="474251" y="9240"/>
                  </a:lnTo>
                  <a:cubicBezTo>
                    <a:pt x="460397" y="2721"/>
                    <a:pt x="453267" y="-539"/>
                    <a:pt x="447868" y="72"/>
                  </a:cubicBezTo>
                  <a:close/>
                </a:path>
              </a:pathLst>
            </a:custGeom>
            <a:solidFill>
              <a:schemeClr val="bg1"/>
            </a:solidFill>
            <a:ln w="4251" cap="flat">
              <a:noFill/>
              <a:prstDash val="solid"/>
              <a:miter/>
            </a:ln>
          </p:spPr>
          <p:txBody>
            <a:bodyPr wrap="square" rtlCol="0" anchor="ctr">
              <a:noAutofit/>
            </a:bodyPr>
            <a:lstStyle/>
            <a:p>
              <a:endParaRPr lang="en-US"/>
            </a:p>
          </p:txBody>
        </p:sp>
      </p:grpSp>
      <p:sp>
        <p:nvSpPr>
          <p:cNvPr id="3" name="Rectangle 2">
            <a:extLst>
              <a:ext uri="{FF2B5EF4-FFF2-40B4-BE49-F238E27FC236}">
                <a16:creationId xmlns:a16="http://schemas.microsoft.com/office/drawing/2014/main" xmlns="" id="{63C29C0D-0620-4A61-9DE8-543FFC75AD56}"/>
              </a:ext>
            </a:extLst>
          </p:cNvPr>
          <p:cNvSpPr/>
          <p:nvPr/>
        </p:nvSpPr>
        <p:spPr>
          <a:xfrm>
            <a:off x="2832669" y="6391290"/>
            <a:ext cx="5241435" cy="369332"/>
          </a:xfrm>
          <a:prstGeom prst="rect">
            <a:avLst/>
          </a:prstGeom>
        </p:spPr>
        <p:txBody>
          <a:bodyPr wrap="none">
            <a:spAutoFit/>
          </a:bodyPr>
          <a:lstStyle/>
          <a:p>
            <a:r>
              <a:rPr lang="en-US" b="1" dirty="0"/>
              <a:t>IT20257040 </a:t>
            </a:r>
            <a:r>
              <a:rPr lang="en-US" dirty="0"/>
              <a:t>|   A.M.K.A.P Amarasingha|   TMP-23-383</a:t>
            </a:r>
          </a:p>
        </p:txBody>
      </p:sp>
    </p:spTree>
    <p:extLst>
      <p:ext uri="{BB962C8B-B14F-4D97-AF65-F5344CB8AC3E}">
        <p14:creationId xmlns:p14="http://schemas.microsoft.com/office/powerpoint/2010/main" val="31808710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52D4AE1F-F681-4FEC-B226-21142E5D065F}"/>
              </a:ext>
            </a:extLst>
          </p:cNvPr>
          <p:cNvSpPr txBox="1"/>
          <p:nvPr/>
        </p:nvSpPr>
        <p:spPr>
          <a:xfrm>
            <a:off x="5760720" y="365760"/>
            <a:ext cx="6325985" cy="1231106"/>
          </a:xfrm>
          <a:prstGeom prst="rect">
            <a:avLst/>
          </a:prstGeom>
          <a:noFill/>
        </p:spPr>
        <p:txBody>
          <a:bodyPr wrap="square" rtlCol="0">
            <a:spAutoFit/>
          </a:bodyPr>
          <a:lstStyle/>
          <a:p>
            <a:pPr algn="ctr"/>
            <a:r>
              <a:rPr lang="en-US" sz="2800" dirty="0">
                <a:effectLst>
                  <a:outerShdw blurRad="38100" dist="38100" dir="2700000" algn="tl">
                    <a:srgbClr val="000000">
                      <a:alpha val="43137"/>
                    </a:srgbClr>
                  </a:outerShdw>
                </a:effectLst>
                <a:latin typeface="Sitka Subheading" panose="02000505000000020004" pitchFamily="2" charset="0"/>
              </a:rPr>
              <a:t>MOTORBIKE DEFECT CHECKER AND PREDICTOR</a:t>
            </a:r>
          </a:p>
          <a:p>
            <a:endParaRPr lang="en-US" dirty="0"/>
          </a:p>
        </p:txBody>
      </p:sp>
      <p:pic>
        <p:nvPicPr>
          <p:cNvPr id="6" name="Content Placeholder 4" descr="A picture containing application&#10;&#10;Description automatically generated">
            <a:extLst>
              <a:ext uri="{FF2B5EF4-FFF2-40B4-BE49-F238E27FC236}">
                <a16:creationId xmlns:a16="http://schemas.microsoft.com/office/drawing/2014/main" xmlns="" id="{B9691C46-0736-465D-8971-477E9DB82853}"/>
              </a:ext>
            </a:extLst>
          </p:cNvPr>
          <p:cNvPicPr>
            <a:picLocks noChangeAspect="1"/>
          </p:cNvPicPr>
          <p:nvPr/>
        </p:nvPicPr>
        <p:blipFill>
          <a:blip r:embed="rId2"/>
          <a:stretch>
            <a:fillRect/>
          </a:stretch>
        </p:blipFill>
        <p:spPr>
          <a:xfrm>
            <a:off x="69272" y="6355225"/>
            <a:ext cx="2319251" cy="444585"/>
          </a:xfrm>
          <a:prstGeom prst="rect">
            <a:avLst/>
          </a:prstGeom>
        </p:spPr>
      </p:pic>
      <p:sp>
        <p:nvSpPr>
          <p:cNvPr id="7" name="TextBox 6">
            <a:extLst>
              <a:ext uri="{FF2B5EF4-FFF2-40B4-BE49-F238E27FC236}">
                <a16:creationId xmlns:a16="http://schemas.microsoft.com/office/drawing/2014/main" xmlns="" id="{CDBA6D14-A824-4F33-AB3E-5D175EB413BA}"/>
              </a:ext>
            </a:extLst>
          </p:cNvPr>
          <p:cNvSpPr txBox="1"/>
          <p:nvPr/>
        </p:nvSpPr>
        <p:spPr>
          <a:xfrm>
            <a:off x="798023" y="3837251"/>
            <a:ext cx="2219498" cy="954107"/>
          </a:xfrm>
          <a:prstGeom prst="rect">
            <a:avLst/>
          </a:prstGeom>
          <a:noFill/>
        </p:spPr>
        <p:txBody>
          <a:bodyPr wrap="square" rtlCol="0">
            <a:spAutoFit/>
          </a:bodyPr>
          <a:lstStyle/>
          <a:p>
            <a:r>
              <a:rPr lang="en-GB" sz="2800" b="1" dirty="0">
                <a:solidFill>
                  <a:srgbClr val="FFFFFF"/>
                </a:solidFill>
              </a:rPr>
              <a:t>Completion</a:t>
            </a:r>
            <a:r>
              <a:rPr lang="en-US" sz="2800" b="1" dirty="0">
                <a:solidFill>
                  <a:srgbClr val="FFFFFF"/>
                </a:solidFill>
              </a:rPr>
              <a:t> of the System</a:t>
            </a:r>
            <a:endParaRPr lang="en-US" sz="2800" dirty="0"/>
          </a:p>
        </p:txBody>
      </p:sp>
      <p:sp>
        <p:nvSpPr>
          <p:cNvPr id="10" name="Rectangle 9">
            <a:extLst>
              <a:ext uri="{FF2B5EF4-FFF2-40B4-BE49-F238E27FC236}">
                <a16:creationId xmlns:a16="http://schemas.microsoft.com/office/drawing/2014/main" xmlns="" id="{CB6A37A7-6F95-4C6A-A233-406BAAD5D00B}"/>
              </a:ext>
            </a:extLst>
          </p:cNvPr>
          <p:cNvSpPr/>
          <p:nvPr/>
        </p:nvSpPr>
        <p:spPr>
          <a:xfrm>
            <a:off x="3682277" y="6392851"/>
            <a:ext cx="5241435" cy="369332"/>
          </a:xfrm>
          <a:prstGeom prst="rect">
            <a:avLst/>
          </a:prstGeom>
        </p:spPr>
        <p:txBody>
          <a:bodyPr wrap="none">
            <a:spAutoFit/>
          </a:bodyPr>
          <a:lstStyle/>
          <a:p>
            <a:r>
              <a:rPr lang="en-US" b="1" dirty="0"/>
              <a:t>IT20257040 </a:t>
            </a:r>
            <a:r>
              <a:rPr lang="en-US" dirty="0"/>
              <a:t>|   A.M.K.A.P Amarasingha|   TMP-23-383</a:t>
            </a:r>
          </a:p>
        </p:txBody>
      </p:sp>
      <p:pic>
        <p:nvPicPr>
          <p:cNvPr id="8" name="Picture 7">
            <a:extLst>
              <a:ext uri="{FF2B5EF4-FFF2-40B4-BE49-F238E27FC236}">
                <a16:creationId xmlns:a16="http://schemas.microsoft.com/office/drawing/2014/main" xmlns="" id="{14956404-D980-4894-B7D1-E27B9094C7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8650" y="1351688"/>
            <a:ext cx="9534699" cy="5041163"/>
          </a:xfrm>
          <a:prstGeom prst="rect">
            <a:avLst/>
          </a:prstGeom>
        </p:spPr>
      </p:pic>
    </p:spTree>
    <p:extLst>
      <p:ext uri="{BB962C8B-B14F-4D97-AF65-F5344CB8AC3E}">
        <p14:creationId xmlns:p14="http://schemas.microsoft.com/office/powerpoint/2010/main" val="11001425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746C20-B100-D7D3-7BF1-7ABDFACD3D2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xmlns="" id="{71A62627-21E4-3170-8D21-BA7EF113602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547699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404931-BE16-F504-9EC7-4E28C1F965E1}"/>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xmlns="" id="{3B7A8118-71FD-909D-D931-9C914D45350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258675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6DF9A96-D51B-170D-3E53-5CD68495278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xmlns="" id="{B1D7A407-EB1C-F266-671D-D159D3293C1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759003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52D4AE1F-F681-4FEC-B226-21142E5D065F}"/>
              </a:ext>
            </a:extLst>
          </p:cNvPr>
          <p:cNvSpPr txBox="1"/>
          <p:nvPr/>
        </p:nvSpPr>
        <p:spPr>
          <a:xfrm>
            <a:off x="5866015" y="173647"/>
            <a:ext cx="6325985" cy="1231106"/>
          </a:xfrm>
          <a:prstGeom prst="rect">
            <a:avLst/>
          </a:prstGeom>
          <a:noFill/>
        </p:spPr>
        <p:txBody>
          <a:bodyPr wrap="square" rtlCol="0">
            <a:spAutoFit/>
          </a:bodyPr>
          <a:lstStyle/>
          <a:p>
            <a:pPr algn="ctr"/>
            <a:r>
              <a:rPr lang="en-US" sz="2800" dirty="0">
                <a:effectLst>
                  <a:outerShdw blurRad="38100" dist="38100" dir="2700000" algn="tl">
                    <a:srgbClr val="000000">
                      <a:alpha val="43137"/>
                    </a:srgbClr>
                  </a:outerShdw>
                </a:effectLst>
                <a:latin typeface="Sitka Subheading" panose="02000505000000020004" pitchFamily="2" charset="0"/>
              </a:rPr>
              <a:t>MOTORBIKE DEFECT CHECKER AND PREDICTOR</a:t>
            </a:r>
          </a:p>
          <a:p>
            <a:endParaRPr lang="en-US" dirty="0"/>
          </a:p>
        </p:txBody>
      </p:sp>
      <p:pic>
        <p:nvPicPr>
          <p:cNvPr id="6" name="Content Placeholder 4" descr="A picture containing application&#10;&#10;Description automatically generated">
            <a:extLst>
              <a:ext uri="{FF2B5EF4-FFF2-40B4-BE49-F238E27FC236}">
                <a16:creationId xmlns:a16="http://schemas.microsoft.com/office/drawing/2014/main" xmlns="" id="{B9691C46-0736-465D-8971-477E9DB82853}"/>
              </a:ext>
            </a:extLst>
          </p:cNvPr>
          <p:cNvPicPr>
            <a:picLocks noChangeAspect="1"/>
          </p:cNvPicPr>
          <p:nvPr/>
        </p:nvPicPr>
        <p:blipFill>
          <a:blip r:embed="rId2"/>
          <a:stretch>
            <a:fillRect/>
          </a:stretch>
        </p:blipFill>
        <p:spPr>
          <a:xfrm>
            <a:off x="69272" y="6355225"/>
            <a:ext cx="2319251" cy="444585"/>
          </a:xfrm>
          <a:prstGeom prst="rect">
            <a:avLst/>
          </a:prstGeom>
        </p:spPr>
      </p:pic>
      <p:sp>
        <p:nvSpPr>
          <p:cNvPr id="7" name="TextBox 6">
            <a:extLst>
              <a:ext uri="{FF2B5EF4-FFF2-40B4-BE49-F238E27FC236}">
                <a16:creationId xmlns:a16="http://schemas.microsoft.com/office/drawing/2014/main" xmlns="" id="{CDBA6D14-A824-4F33-AB3E-5D175EB413BA}"/>
              </a:ext>
            </a:extLst>
          </p:cNvPr>
          <p:cNvSpPr txBox="1"/>
          <p:nvPr/>
        </p:nvSpPr>
        <p:spPr>
          <a:xfrm>
            <a:off x="798023" y="3837251"/>
            <a:ext cx="2219498" cy="954107"/>
          </a:xfrm>
          <a:prstGeom prst="rect">
            <a:avLst/>
          </a:prstGeom>
          <a:noFill/>
        </p:spPr>
        <p:txBody>
          <a:bodyPr wrap="square" rtlCol="0">
            <a:spAutoFit/>
          </a:bodyPr>
          <a:lstStyle/>
          <a:p>
            <a:r>
              <a:rPr lang="en-GB" sz="2800" b="1" dirty="0">
                <a:solidFill>
                  <a:srgbClr val="FFFFFF"/>
                </a:solidFill>
              </a:rPr>
              <a:t>Completion</a:t>
            </a:r>
            <a:r>
              <a:rPr lang="en-US" sz="2800" b="1" dirty="0">
                <a:solidFill>
                  <a:srgbClr val="FFFFFF"/>
                </a:solidFill>
              </a:rPr>
              <a:t> of the System</a:t>
            </a:r>
            <a:endParaRPr lang="en-US" sz="2800" dirty="0"/>
          </a:p>
        </p:txBody>
      </p:sp>
      <p:sp>
        <p:nvSpPr>
          <p:cNvPr id="3" name="Rectangle: Rounded Corners 2">
            <a:extLst>
              <a:ext uri="{FF2B5EF4-FFF2-40B4-BE49-F238E27FC236}">
                <a16:creationId xmlns:a16="http://schemas.microsoft.com/office/drawing/2014/main" xmlns="" id="{DE642DA2-E442-4B3A-9F0D-DAB088B74E4E}"/>
              </a:ext>
            </a:extLst>
          </p:cNvPr>
          <p:cNvSpPr/>
          <p:nvPr/>
        </p:nvSpPr>
        <p:spPr>
          <a:xfrm>
            <a:off x="374069" y="1081052"/>
            <a:ext cx="4790905" cy="532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xmlns="" id="{4676079C-E180-46FC-8FDD-F8DEDED69DB5}"/>
              </a:ext>
            </a:extLst>
          </p:cNvPr>
          <p:cNvSpPr txBox="1"/>
          <p:nvPr/>
        </p:nvSpPr>
        <p:spPr>
          <a:xfrm>
            <a:off x="570804" y="1065593"/>
            <a:ext cx="7622771" cy="984885"/>
          </a:xfrm>
          <a:prstGeom prst="rect">
            <a:avLst/>
          </a:prstGeom>
          <a:noFill/>
        </p:spPr>
        <p:txBody>
          <a:bodyPr wrap="square" rtlCol="0">
            <a:spAutoFit/>
          </a:bodyPr>
          <a:lstStyle/>
          <a:p>
            <a:r>
              <a:rPr lang="en-US" sz="3000" b="1" dirty="0">
                <a:solidFill>
                  <a:schemeClr val="bg1"/>
                </a:solidFill>
              </a:rPr>
              <a:t>Progress at the moment</a:t>
            </a:r>
          </a:p>
          <a:p>
            <a:endParaRPr lang="en-US" sz="2800" dirty="0"/>
          </a:p>
        </p:txBody>
      </p:sp>
      <p:sp>
        <p:nvSpPr>
          <p:cNvPr id="8" name="TextBox 7">
            <a:extLst>
              <a:ext uri="{FF2B5EF4-FFF2-40B4-BE49-F238E27FC236}">
                <a16:creationId xmlns:a16="http://schemas.microsoft.com/office/drawing/2014/main" xmlns="" id="{DF0A3AD7-769E-42AD-AD13-6FEC9E84C28A}"/>
              </a:ext>
            </a:extLst>
          </p:cNvPr>
          <p:cNvSpPr txBox="1"/>
          <p:nvPr/>
        </p:nvSpPr>
        <p:spPr>
          <a:xfrm>
            <a:off x="1228897" y="1986026"/>
            <a:ext cx="8678488" cy="1692771"/>
          </a:xfrm>
          <a:prstGeom prst="rect">
            <a:avLst/>
          </a:prstGeom>
          <a:noFill/>
        </p:spPr>
        <p:txBody>
          <a:bodyPr wrap="square" rtlCol="0">
            <a:spAutoFit/>
          </a:bodyPr>
          <a:lstStyle/>
          <a:p>
            <a:pPr marL="457200" indent="-457200">
              <a:buFont typeface="Arial" panose="020B0604020202020204" pitchFamily="34" charset="0"/>
              <a:buChar char="•"/>
            </a:pPr>
            <a:r>
              <a:rPr lang="en-US" sz="2600" dirty="0"/>
              <a:t>The models have been created </a:t>
            </a:r>
          </a:p>
          <a:p>
            <a:pPr marL="457200" indent="-457200">
              <a:buFont typeface="Arial" panose="020B0604020202020204" pitchFamily="34" charset="0"/>
              <a:buChar char="•"/>
            </a:pPr>
            <a:r>
              <a:rPr lang="en-US" sz="2600" dirty="0"/>
              <a:t>Front end</a:t>
            </a:r>
          </a:p>
          <a:p>
            <a:pPr marL="457200" indent="-457200">
              <a:buFont typeface="Arial" panose="020B0604020202020204" pitchFamily="34" charset="0"/>
              <a:buChar char="•"/>
            </a:pPr>
            <a:r>
              <a:rPr lang="en-US" sz="2600" dirty="0"/>
              <a:t>Back end</a:t>
            </a:r>
          </a:p>
          <a:p>
            <a:pPr marL="457200" indent="-457200">
              <a:buFont typeface="Arial" panose="020B0604020202020204" pitchFamily="34" charset="0"/>
              <a:buChar char="•"/>
            </a:pPr>
            <a:r>
              <a:rPr lang="en-US" sz="2600" dirty="0"/>
              <a:t>Integration</a:t>
            </a:r>
          </a:p>
        </p:txBody>
      </p:sp>
      <p:pic>
        <p:nvPicPr>
          <p:cNvPr id="11" name="Picture 10">
            <a:extLst>
              <a:ext uri="{FF2B5EF4-FFF2-40B4-BE49-F238E27FC236}">
                <a16:creationId xmlns:a16="http://schemas.microsoft.com/office/drawing/2014/main" xmlns="" id="{2733162A-65D6-49F2-8F4F-AF8EE53256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3877" y="4505726"/>
            <a:ext cx="2614352" cy="2178627"/>
          </a:xfrm>
          <a:prstGeom prst="rect">
            <a:avLst/>
          </a:prstGeom>
        </p:spPr>
      </p:pic>
      <p:sp>
        <p:nvSpPr>
          <p:cNvPr id="12" name="Rectangle: Rounded Corners 11">
            <a:extLst>
              <a:ext uri="{FF2B5EF4-FFF2-40B4-BE49-F238E27FC236}">
                <a16:creationId xmlns:a16="http://schemas.microsoft.com/office/drawing/2014/main" xmlns="" id="{C240DD9D-8B64-4D2D-96AC-19EAD638A1E9}"/>
              </a:ext>
            </a:extLst>
          </p:cNvPr>
          <p:cNvSpPr/>
          <p:nvPr/>
        </p:nvSpPr>
        <p:spPr>
          <a:xfrm>
            <a:off x="570804" y="4155473"/>
            <a:ext cx="3546768" cy="532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b="1" dirty="0">
                <a:solidFill>
                  <a:schemeClr val="bg1"/>
                </a:solidFill>
              </a:rPr>
              <a:t>What’s to be done</a:t>
            </a:r>
            <a:endParaRPr lang="en-US" sz="3000" dirty="0">
              <a:solidFill>
                <a:schemeClr val="bg1"/>
              </a:solidFill>
            </a:endParaRPr>
          </a:p>
        </p:txBody>
      </p:sp>
      <p:sp>
        <p:nvSpPr>
          <p:cNvPr id="2" name="Rectangle 1">
            <a:extLst>
              <a:ext uri="{FF2B5EF4-FFF2-40B4-BE49-F238E27FC236}">
                <a16:creationId xmlns:a16="http://schemas.microsoft.com/office/drawing/2014/main" xmlns="" id="{A302FBB5-283C-4E94-BC3E-9D1E676BF8CB}"/>
              </a:ext>
            </a:extLst>
          </p:cNvPr>
          <p:cNvSpPr/>
          <p:nvPr/>
        </p:nvSpPr>
        <p:spPr>
          <a:xfrm>
            <a:off x="3170482" y="6355225"/>
            <a:ext cx="5241435" cy="369332"/>
          </a:xfrm>
          <a:prstGeom prst="rect">
            <a:avLst/>
          </a:prstGeom>
        </p:spPr>
        <p:txBody>
          <a:bodyPr wrap="none">
            <a:spAutoFit/>
          </a:bodyPr>
          <a:lstStyle/>
          <a:p>
            <a:r>
              <a:rPr lang="en-US" b="1" dirty="0"/>
              <a:t>IT20257040 </a:t>
            </a:r>
            <a:r>
              <a:rPr lang="en-US" dirty="0"/>
              <a:t>|   A.M.K.A.P Amarasingha|   TMP-23-383</a:t>
            </a:r>
          </a:p>
        </p:txBody>
      </p:sp>
    </p:spTree>
    <p:extLst>
      <p:ext uri="{BB962C8B-B14F-4D97-AF65-F5344CB8AC3E}">
        <p14:creationId xmlns:p14="http://schemas.microsoft.com/office/powerpoint/2010/main" val="11992778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7C26BC-E705-4D0C-ACED-F87631404B6F}"/>
              </a:ext>
            </a:extLst>
          </p:cNvPr>
          <p:cNvSpPr>
            <a:spLocks noGrp="1"/>
          </p:cNvSpPr>
          <p:nvPr>
            <p:ph type="title"/>
          </p:nvPr>
        </p:nvSpPr>
        <p:spPr>
          <a:xfrm>
            <a:off x="606828" y="683958"/>
            <a:ext cx="10515600" cy="1325563"/>
          </a:xfrm>
        </p:spPr>
        <p:txBody>
          <a:bodyPr>
            <a:normAutofit/>
          </a:bodyPr>
          <a:lstStyle/>
          <a:p>
            <a:r>
              <a:rPr lang="en-US" b="1" dirty="0">
                <a:solidFill>
                  <a:schemeClr val="accent1"/>
                </a:solidFill>
              </a:rPr>
              <a:t>References </a:t>
            </a:r>
          </a:p>
        </p:txBody>
      </p:sp>
      <p:sp>
        <p:nvSpPr>
          <p:cNvPr id="4" name="TextBox 3">
            <a:extLst>
              <a:ext uri="{FF2B5EF4-FFF2-40B4-BE49-F238E27FC236}">
                <a16:creationId xmlns:a16="http://schemas.microsoft.com/office/drawing/2014/main" xmlns="" id="{52D4AE1F-F681-4FEC-B226-21142E5D065F}"/>
              </a:ext>
            </a:extLst>
          </p:cNvPr>
          <p:cNvSpPr txBox="1"/>
          <p:nvPr/>
        </p:nvSpPr>
        <p:spPr>
          <a:xfrm>
            <a:off x="5760720" y="365760"/>
            <a:ext cx="6325985" cy="1231106"/>
          </a:xfrm>
          <a:prstGeom prst="rect">
            <a:avLst/>
          </a:prstGeom>
          <a:noFill/>
        </p:spPr>
        <p:txBody>
          <a:bodyPr wrap="square" rtlCol="0">
            <a:spAutoFit/>
          </a:bodyPr>
          <a:lstStyle/>
          <a:p>
            <a:pPr algn="ctr"/>
            <a:r>
              <a:rPr lang="en-US" sz="2800" dirty="0">
                <a:effectLst>
                  <a:outerShdw blurRad="38100" dist="38100" dir="2700000" algn="tl">
                    <a:srgbClr val="000000">
                      <a:alpha val="43137"/>
                    </a:srgbClr>
                  </a:outerShdw>
                </a:effectLst>
                <a:latin typeface="Sitka Subheading" panose="02000505000000020004" pitchFamily="2" charset="0"/>
              </a:rPr>
              <a:t>MOTORBIKE DEFECT CHECKER AND PREDICTOR</a:t>
            </a:r>
          </a:p>
          <a:p>
            <a:endParaRPr lang="en-US" dirty="0"/>
          </a:p>
        </p:txBody>
      </p:sp>
      <p:pic>
        <p:nvPicPr>
          <p:cNvPr id="6" name="Content Placeholder 4" descr="A picture containing application&#10;&#10;Description automatically generated">
            <a:extLst>
              <a:ext uri="{FF2B5EF4-FFF2-40B4-BE49-F238E27FC236}">
                <a16:creationId xmlns:a16="http://schemas.microsoft.com/office/drawing/2014/main" xmlns="" id="{B9691C46-0736-465D-8971-477E9DB82853}"/>
              </a:ext>
            </a:extLst>
          </p:cNvPr>
          <p:cNvPicPr>
            <a:picLocks noChangeAspect="1"/>
          </p:cNvPicPr>
          <p:nvPr/>
        </p:nvPicPr>
        <p:blipFill>
          <a:blip r:embed="rId2"/>
          <a:stretch>
            <a:fillRect/>
          </a:stretch>
        </p:blipFill>
        <p:spPr>
          <a:xfrm>
            <a:off x="69272" y="6355225"/>
            <a:ext cx="2319251" cy="444585"/>
          </a:xfrm>
          <a:prstGeom prst="rect">
            <a:avLst/>
          </a:prstGeom>
        </p:spPr>
      </p:pic>
      <p:sp>
        <p:nvSpPr>
          <p:cNvPr id="7" name="TextBox 6">
            <a:extLst>
              <a:ext uri="{FF2B5EF4-FFF2-40B4-BE49-F238E27FC236}">
                <a16:creationId xmlns:a16="http://schemas.microsoft.com/office/drawing/2014/main" xmlns="" id="{CDBA6D14-A824-4F33-AB3E-5D175EB413BA}"/>
              </a:ext>
            </a:extLst>
          </p:cNvPr>
          <p:cNvSpPr txBox="1"/>
          <p:nvPr/>
        </p:nvSpPr>
        <p:spPr>
          <a:xfrm>
            <a:off x="798023" y="3837251"/>
            <a:ext cx="2219498" cy="954107"/>
          </a:xfrm>
          <a:prstGeom prst="rect">
            <a:avLst/>
          </a:prstGeom>
          <a:noFill/>
        </p:spPr>
        <p:txBody>
          <a:bodyPr wrap="square" rtlCol="0">
            <a:spAutoFit/>
          </a:bodyPr>
          <a:lstStyle/>
          <a:p>
            <a:r>
              <a:rPr lang="en-GB" sz="2800" b="1" dirty="0">
                <a:solidFill>
                  <a:srgbClr val="FFFFFF"/>
                </a:solidFill>
              </a:rPr>
              <a:t>Completion</a:t>
            </a:r>
            <a:r>
              <a:rPr lang="en-US" sz="2800" b="1" dirty="0">
                <a:solidFill>
                  <a:srgbClr val="FFFFFF"/>
                </a:solidFill>
              </a:rPr>
              <a:t> of the System</a:t>
            </a:r>
            <a:endParaRPr lang="en-US" sz="2800" dirty="0"/>
          </a:p>
        </p:txBody>
      </p:sp>
      <p:sp>
        <p:nvSpPr>
          <p:cNvPr id="3" name="Rectangle 2">
            <a:extLst>
              <a:ext uri="{FF2B5EF4-FFF2-40B4-BE49-F238E27FC236}">
                <a16:creationId xmlns:a16="http://schemas.microsoft.com/office/drawing/2014/main" xmlns="" id="{52C39F55-C158-4EA1-AF52-34163F49CB8A}"/>
              </a:ext>
            </a:extLst>
          </p:cNvPr>
          <p:cNvSpPr/>
          <p:nvPr/>
        </p:nvSpPr>
        <p:spPr>
          <a:xfrm>
            <a:off x="3309028" y="6392851"/>
            <a:ext cx="5241435" cy="369332"/>
          </a:xfrm>
          <a:prstGeom prst="rect">
            <a:avLst/>
          </a:prstGeom>
        </p:spPr>
        <p:txBody>
          <a:bodyPr wrap="none">
            <a:spAutoFit/>
          </a:bodyPr>
          <a:lstStyle/>
          <a:p>
            <a:r>
              <a:rPr lang="en-US" b="1" dirty="0"/>
              <a:t>IT20257040 </a:t>
            </a:r>
            <a:r>
              <a:rPr lang="en-US" dirty="0"/>
              <a:t>|   A.M.K.A.P Amarasingha|   TMP-23-383</a:t>
            </a:r>
          </a:p>
        </p:txBody>
      </p:sp>
      <p:sp>
        <p:nvSpPr>
          <p:cNvPr id="5" name="TextBox 4">
            <a:extLst>
              <a:ext uri="{FF2B5EF4-FFF2-40B4-BE49-F238E27FC236}">
                <a16:creationId xmlns:a16="http://schemas.microsoft.com/office/drawing/2014/main" xmlns="" id="{248C6554-D408-4E50-8FB2-4EEF685CAA1E}"/>
              </a:ext>
            </a:extLst>
          </p:cNvPr>
          <p:cNvSpPr txBox="1"/>
          <p:nvPr/>
        </p:nvSpPr>
        <p:spPr>
          <a:xfrm>
            <a:off x="1014152" y="1875562"/>
            <a:ext cx="9110750" cy="1477328"/>
          </a:xfrm>
          <a:prstGeom prst="rect">
            <a:avLst/>
          </a:prstGeom>
          <a:noFill/>
        </p:spPr>
        <p:txBody>
          <a:bodyPr wrap="square" rtlCol="0">
            <a:spAutoFit/>
          </a:bodyPr>
          <a:lstStyle/>
          <a:p>
            <a:pPr fontAlgn="t"/>
            <a:r>
              <a:rPr lang="en-GB" dirty="0"/>
              <a:t>[1] </a:t>
            </a:r>
            <a:endParaRPr lang="en-US" dirty="0"/>
          </a:p>
          <a:p>
            <a:pPr fontAlgn="t"/>
            <a:r>
              <a:rPr lang="en-GB" dirty="0" err="1"/>
              <a:t>Ilminen</a:t>
            </a:r>
            <a:r>
              <a:rPr lang="en-GB" dirty="0"/>
              <a:t>, Gary. “Top 6 Strange Motorcycle Noises | What They May Mean.” Ultimate Motorcycling, 29 Mar. 2016, ultimatemotorcycling.com/2016/03/29/to p-6-strange-motorcycle-noises-what-theymay-mean.</a:t>
            </a:r>
            <a:endParaRPr lang="en-US" dirty="0"/>
          </a:p>
          <a:p>
            <a:endParaRPr lang="en-US" dirty="0"/>
          </a:p>
        </p:txBody>
      </p:sp>
      <p:sp>
        <p:nvSpPr>
          <p:cNvPr id="8" name="TextBox 7">
            <a:extLst>
              <a:ext uri="{FF2B5EF4-FFF2-40B4-BE49-F238E27FC236}">
                <a16:creationId xmlns:a16="http://schemas.microsoft.com/office/drawing/2014/main" xmlns="" id="{61B7492E-C6EE-4F78-9E4B-5DFDDA8777F5}"/>
              </a:ext>
            </a:extLst>
          </p:cNvPr>
          <p:cNvSpPr txBox="1"/>
          <p:nvPr/>
        </p:nvSpPr>
        <p:spPr>
          <a:xfrm>
            <a:off x="1014152" y="3201125"/>
            <a:ext cx="10232968" cy="1754326"/>
          </a:xfrm>
          <a:prstGeom prst="rect">
            <a:avLst/>
          </a:prstGeom>
          <a:noFill/>
        </p:spPr>
        <p:txBody>
          <a:bodyPr wrap="square" rtlCol="0">
            <a:spAutoFit/>
          </a:bodyPr>
          <a:lstStyle/>
          <a:p>
            <a:pPr fontAlgn="t"/>
            <a:r>
              <a:rPr lang="en-GB" dirty="0"/>
              <a:t>[2] </a:t>
            </a:r>
            <a:endParaRPr lang="en-US" dirty="0"/>
          </a:p>
          <a:p>
            <a:pPr fontAlgn="t"/>
            <a:r>
              <a:rPr lang="en-GB" dirty="0"/>
              <a:t>https://www.researchgate.net/profile/Ashfaq</a:t>
            </a:r>
            <a:endParaRPr lang="en-US" dirty="0"/>
          </a:p>
          <a:p>
            <a:pPr fontAlgn="t"/>
            <a:r>
              <a:rPr lang="en-GB" dirty="0" err="1"/>
              <a:t>Shafin</a:t>
            </a:r>
            <a:r>
              <a:rPr lang="en-GB" dirty="0"/>
              <a:t>/publication/344519283_Automatic _</a:t>
            </a:r>
            <a:r>
              <a:rPr lang="en-GB" dirty="0" err="1"/>
              <a:t>Environmental_Sound_Recognition_AES</a:t>
            </a:r>
            <a:r>
              <a:rPr lang="en-GB" dirty="0"/>
              <a:t> </a:t>
            </a:r>
            <a:r>
              <a:rPr lang="en-GB" dirty="0" err="1"/>
              <a:t>R_Using_Convolutional_Neural_Network</a:t>
            </a:r>
            <a:r>
              <a:rPr lang="en-GB" dirty="0"/>
              <a:t>/l inks/5f7de369458515b7cf6f22d7/</a:t>
            </a:r>
            <a:r>
              <a:rPr lang="en-GB" dirty="0" err="1"/>
              <a:t>Automa</a:t>
            </a:r>
            <a:r>
              <a:rPr lang="en-GB" dirty="0"/>
              <a:t> tic-Environmental-Sound-RecognitionAESR-Using-Convolutional-NeuralNetwork.pdf</a:t>
            </a:r>
            <a:endParaRPr lang="en-US" dirty="0"/>
          </a:p>
          <a:p>
            <a:endParaRPr lang="en-US" dirty="0"/>
          </a:p>
        </p:txBody>
      </p:sp>
      <p:sp>
        <p:nvSpPr>
          <p:cNvPr id="9" name="TextBox 8">
            <a:extLst>
              <a:ext uri="{FF2B5EF4-FFF2-40B4-BE49-F238E27FC236}">
                <a16:creationId xmlns:a16="http://schemas.microsoft.com/office/drawing/2014/main" xmlns="" id="{974BBE4D-58D8-4417-81F4-19D60C7EF00F}"/>
              </a:ext>
            </a:extLst>
          </p:cNvPr>
          <p:cNvSpPr txBox="1"/>
          <p:nvPr/>
        </p:nvSpPr>
        <p:spPr>
          <a:xfrm>
            <a:off x="1014152" y="4877897"/>
            <a:ext cx="9700952" cy="1477328"/>
          </a:xfrm>
          <a:prstGeom prst="rect">
            <a:avLst/>
          </a:prstGeom>
          <a:noFill/>
        </p:spPr>
        <p:txBody>
          <a:bodyPr wrap="square" rtlCol="0">
            <a:spAutoFit/>
          </a:bodyPr>
          <a:lstStyle/>
          <a:p>
            <a:pPr fontAlgn="t"/>
            <a:r>
              <a:rPr lang="en-GB" dirty="0"/>
              <a:t>[3] </a:t>
            </a:r>
            <a:endParaRPr lang="en-US" dirty="0"/>
          </a:p>
          <a:p>
            <a:pPr fontAlgn="t"/>
            <a:r>
              <a:rPr lang="en-GB" dirty="0"/>
              <a:t>Upadhyay, A., Li, J., King, S., &amp; </a:t>
            </a:r>
            <a:r>
              <a:rPr lang="en-GB" dirty="0" err="1"/>
              <a:t>Addepalli</a:t>
            </a:r>
            <a:r>
              <a:rPr lang="en-GB" dirty="0"/>
              <a:t>, S. (2023, February 1). A Deep-Learning-Based Approach for Aircraft Engine Defect Detection. MDPI. https://doi.org/10.3390/machines11020192</a:t>
            </a:r>
            <a:endParaRPr lang="en-US" dirty="0"/>
          </a:p>
          <a:p>
            <a:pPr fontAlgn="t"/>
            <a:r>
              <a:rPr lang="en-GB" dirty="0"/>
              <a:t>In-Text Citation: (Upadhyay et al., 2023)</a:t>
            </a:r>
            <a:endParaRPr lang="en-US" dirty="0"/>
          </a:p>
          <a:p>
            <a:endParaRPr lang="en-US" dirty="0"/>
          </a:p>
        </p:txBody>
      </p:sp>
    </p:spTree>
    <p:extLst>
      <p:ext uri="{BB962C8B-B14F-4D97-AF65-F5344CB8AC3E}">
        <p14:creationId xmlns:p14="http://schemas.microsoft.com/office/powerpoint/2010/main" val="3177294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C6F639-6184-49EE-9590-C378051EE712}"/>
              </a:ext>
            </a:extLst>
          </p:cNvPr>
          <p:cNvSpPr>
            <a:spLocks noGrp="1"/>
          </p:cNvSpPr>
          <p:nvPr>
            <p:ph type="title"/>
          </p:nvPr>
        </p:nvSpPr>
        <p:spPr>
          <a:xfrm>
            <a:off x="622507" y="795416"/>
            <a:ext cx="10515600" cy="1325563"/>
          </a:xfrm>
        </p:spPr>
        <p:txBody>
          <a:bodyPr>
            <a:normAutofit/>
          </a:bodyPr>
          <a:lstStyle/>
          <a:p>
            <a:r>
              <a:rPr lang="en-US" sz="5600" b="1" dirty="0">
                <a:solidFill>
                  <a:schemeClr val="accent5">
                    <a:lumMod val="75000"/>
                  </a:schemeClr>
                </a:solidFill>
                <a:latin typeface="Times New Roman" panose="02020603050405020304" pitchFamily="18" charset="0"/>
                <a:cs typeface="Times New Roman" panose="02020603050405020304" pitchFamily="18" charset="0"/>
              </a:rPr>
              <a:t>Roadmap</a:t>
            </a:r>
          </a:p>
        </p:txBody>
      </p:sp>
      <p:sp>
        <p:nvSpPr>
          <p:cNvPr id="4" name="TextBox 3">
            <a:extLst>
              <a:ext uri="{FF2B5EF4-FFF2-40B4-BE49-F238E27FC236}">
                <a16:creationId xmlns:a16="http://schemas.microsoft.com/office/drawing/2014/main" xmlns="" id="{DE9F009F-A1D3-4D7E-B533-B8D51AD8D094}"/>
              </a:ext>
            </a:extLst>
          </p:cNvPr>
          <p:cNvSpPr txBox="1"/>
          <p:nvPr/>
        </p:nvSpPr>
        <p:spPr>
          <a:xfrm>
            <a:off x="5647113" y="274320"/>
            <a:ext cx="6217920" cy="1231106"/>
          </a:xfrm>
          <a:prstGeom prst="rect">
            <a:avLst/>
          </a:prstGeom>
          <a:noFill/>
        </p:spPr>
        <p:txBody>
          <a:bodyPr wrap="square" rtlCol="0">
            <a:spAutoFit/>
          </a:bodyPr>
          <a:lstStyle/>
          <a:p>
            <a:pPr algn="ctr"/>
            <a:r>
              <a:rPr lang="en-US" sz="2800" dirty="0">
                <a:effectLst>
                  <a:outerShdw blurRad="38100" dist="38100" dir="2700000" algn="tl">
                    <a:srgbClr val="000000">
                      <a:alpha val="43137"/>
                    </a:srgbClr>
                  </a:outerShdw>
                </a:effectLst>
                <a:latin typeface="Sitka Subheading" panose="02000505000000020004" pitchFamily="2" charset="0"/>
              </a:rPr>
              <a:t>MOTORBIKE DEFECT CHECKER AND PREDICTOR</a:t>
            </a:r>
          </a:p>
          <a:p>
            <a:endParaRPr lang="en-US" dirty="0"/>
          </a:p>
        </p:txBody>
      </p:sp>
      <p:pic>
        <p:nvPicPr>
          <p:cNvPr id="5" name="Content Placeholder 4" descr="A picture containing application&#10;&#10;Description automatically generated">
            <a:extLst>
              <a:ext uri="{FF2B5EF4-FFF2-40B4-BE49-F238E27FC236}">
                <a16:creationId xmlns:a16="http://schemas.microsoft.com/office/drawing/2014/main" xmlns="" id="{DEF9A3D2-0029-4FF6-B6E7-E3D4DCFC64C3}"/>
              </a:ext>
            </a:extLst>
          </p:cNvPr>
          <p:cNvPicPr>
            <a:picLocks noGrp="1" noChangeAspect="1"/>
          </p:cNvPicPr>
          <p:nvPr>
            <p:ph idx="1"/>
          </p:nvPr>
        </p:nvPicPr>
        <p:blipFill>
          <a:blip r:embed="rId2"/>
          <a:stretch>
            <a:fillRect/>
          </a:stretch>
        </p:blipFill>
        <p:spPr>
          <a:xfrm>
            <a:off x="0" y="6355225"/>
            <a:ext cx="2319251" cy="444585"/>
          </a:xfrm>
          <a:prstGeom prst="rect">
            <a:avLst/>
          </a:prstGeom>
        </p:spPr>
      </p:pic>
      <p:pic>
        <p:nvPicPr>
          <p:cNvPr id="6" name="Picture 5">
            <a:extLst>
              <a:ext uri="{FF2B5EF4-FFF2-40B4-BE49-F238E27FC236}">
                <a16:creationId xmlns:a16="http://schemas.microsoft.com/office/drawing/2014/main" xmlns="" id="{0AAD3696-9800-499A-870C-C0A1A53D6E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2473" y="1401362"/>
            <a:ext cx="8174739" cy="5456638"/>
          </a:xfrm>
          <a:prstGeom prst="rect">
            <a:avLst/>
          </a:prstGeom>
        </p:spPr>
      </p:pic>
      <p:sp>
        <p:nvSpPr>
          <p:cNvPr id="7" name="Rectangle 6">
            <a:extLst>
              <a:ext uri="{FF2B5EF4-FFF2-40B4-BE49-F238E27FC236}">
                <a16:creationId xmlns:a16="http://schemas.microsoft.com/office/drawing/2014/main" xmlns="" id="{586CDF6C-0687-467A-97F5-13055E7BCF71}"/>
              </a:ext>
            </a:extLst>
          </p:cNvPr>
          <p:cNvSpPr/>
          <p:nvPr/>
        </p:nvSpPr>
        <p:spPr>
          <a:xfrm>
            <a:off x="2901129" y="2306706"/>
            <a:ext cx="1352230" cy="369332"/>
          </a:xfrm>
          <a:prstGeom prst="rect">
            <a:avLst/>
          </a:prstGeom>
        </p:spPr>
        <p:txBody>
          <a:bodyPr wrap="none">
            <a:spAutoFit/>
          </a:bodyPr>
          <a:lstStyle/>
          <a:p>
            <a:pPr lvl="0" algn="ctr"/>
            <a:r>
              <a:rPr lang="en-US" dirty="0">
                <a:solidFill>
                  <a:schemeClr val="dk1"/>
                </a:solidFill>
                <a:latin typeface="Congenial" panose="02000503040000020004" pitchFamily="2" charset="0"/>
                <a:ea typeface="Muli"/>
                <a:cs typeface="Muli"/>
                <a:sym typeface="Muli"/>
              </a:rPr>
              <a:t>Introduction</a:t>
            </a:r>
          </a:p>
        </p:txBody>
      </p:sp>
      <p:sp>
        <p:nvSpPr>
          <p:cNvPr id="8" name="Rectangle 7">
            <a:extLst>
              <a:ext uri="{FF2B5EF4-FFF2-40B4-BE49-F238E27FC236}">
                <a16:creationId xmlns:a16="http://schemas.microsoft.com/office/drawing/2014/main" xmlns="" id="{D20FFC87-B927-4FE8-B5A2-DDFE01AD0CA6}"/>
              </a:ext>
            </a:extLst>
          </p:cNvPr>
          <p:cNvSpPr/>
          <p:nvPr/>
        </p:nvSpPr>
        <p:spPr>
          <a:xfrm>
            <a:off x="3577244" y="5552902"/>
            <a:ext cx="2066657" cy="646331"/>
          </a:xfrm>
          <a:prstGeom prst="rect">
            <a:avLst/>
          </a:prstGeom>
        </p:spPr>
        <p:txBody>
          <a:bodyPr wrap="square">
            <a:spAutoFit/>
          </a:bodyPr>
          <a:lstStyle/>
          <a:p>
            <a:pPr lvl="0" algn="ctr"/>
            <a:r>
              <a:rPr lang="en-US" dirty="0">
                <a:solidFill>
                  <a:schemeClr val="dk1"/>
                </a:solidFill>
                <a:latin typeface="Congenial" panose="02000503040000020004" pitchFamily="2" charset="0"/>
                <a:ea typeface="Muli"/>
                <a:cs typeface="Muli"/>
                <a:sym typeface="Muli"/>
              </a:rPr>
              <a:t>Research Problem &amp; Solution</a:t>
            </a:r>
          </a:p>
        </p:txBody>
      </p:sp>
      <p:sp>
        <p:nvSpPr>
          <p:cNvPr id="9" name="Rectangle 8">
            <a:extLst>
              <a:ext uri="{FF2B5EF4-FFF2-40B4-BE49-F238E27FC236}">
                <a16:creationId xmlns:a16="http://schemas.microsoft.com/office/drawing/2014/main" xmlns="" id="{1E653344-D5AF-4331-AC67-ED333CFCA43B}"/>
              </a:ext>
            </a:extLst>
          </p:cNvPr>
          <p:cNvSpPr/>
          <p:nvPr/>
        </p:nvSpPr>
        <p:spPr>
          <a:xfrm>
            <a:off x="5896854" y="5555490"/>
            <a:ext cx="2066657" cy="646331"/>
          </a:xfrm>
          <a:prstGeom prst="rect">
            <a:avLst/>
          </a:prstGeom>
        </p:spPr>
        <p:txBody>
          <a:bodyPr wrap="square">
            <a:spAutoFit/>
          </a:bodyPr>
          <a:lstStyle/>
          <a:p>
            <a:pPr lvl="0" algn="ctr"/>
            <a:r>
              <a:rPr lang="en-US" dirty="0">
                <a:solidFill>
                  <a:schemeClr val="dk1"/>
                </a:solidFill>
                <a:latin typeface="Congenial" panose="02000503040000020004" pitchFamily="2" charset="0"/>
                <a:ea typeface="Muli"/>
                <a:cs typeface="Muli"/>
                <a:sym typeface="Muli"/>
              </a:rPr>
              <a:t>Overall System Diagram</a:t>
            </a:r>
          </a:p>
        </p:txBody>
      </p:sp>
      <p:sp>
        <p:nvSpPr>
          <p:cNvPr id="10" name="Rectangle 9">
            <a:extLst>
              <a:ext uri="{FF2B5EF4-FFF2-40B4-BE49-F238E27FC236}">
                <a16:creationId xmlns:a16="http://schemas.microsoft.com/office/drawing/2014/main" xmlns="" id="{45E00C62-0936-448A-9ADC-BE4721626A97}"/>
              </a:ext>
            </a:extLst>
          </p:cNvPr>
          <p:cNvSpPr/>
          <p:nvPr/>
        </p:nvSpPr>
        <p:spPr>
          <a:xfrm>
            <a:off x="7215227" y="2120979"/>
            <a:ext cx="1953711" cy="646331"/>
          </a:xfrm>
          <a:prstGeom prst="rect">
            <a:avLst/>
          </a:prstGeom>
        </p:spPr>
        <p:txBody>
          <a:bodyPr wrap="square">
            <a:spAutoFit/>
          </a:bodyPr>
          <a:lstStyle/>
          <a:p>
            <a:endParaRPr lang="en-US" dirty="0"/>
          </a:p>
          <a:p>
            <a:endParaRPr lang="en-US" dirty="0"/>
          </a:p>
        </p:txBody>
      </p:sp>
      <p:sp>
        <p:nvSpPr>
          <p:cNvPr id="11" name="Rectangle 10">
            <a:extLst>
              <a:ext uri="{FF2B5EF4-FFF2-40B4-BE49-F238E27FC236}">
                <a16:creationId xmlns:a16="http://schemas.microsoft.com/office/drawing/2014/main" xmlns="" id="{13D6F89C-38D2-42D5-B788-31160B8169D3}"/>
              </a:ext>
            </a:extLst>
          </p:cNvPr>
          <p:cNvSpPr/>
          <p:nvPr/>
        </p:nvSpPr>
        <p:spPr>
          <a:xfrm>
            <a:off x="5046105" y="2283092"/>
            <a:ext cx="1668405" cy="369332"/>
          </a:xfrm>
          <a:prstGeom prst="rect">
            <a:avLst/>
          </a:prstGeom>
        </p:spPr>
        <p:txBody>
          <a:bodyPr wrap="none">
            <a:spAutoFit/>
          </a:bodyPr>
          <a:lstStyle/>
          <a:p>
            <a:pPr lvl="0" algn="ctr"/>
            <a:r>
              <a:rPr lang="en-US" dirty="0">
                <a:solidFill>
                  <a:schemeClr val="dk1"/>
                </a:solidFill>
                <a:latin typeface="Congenial" panose="02000503040000020004" pitchFamily="2" charset="0"/>
                <a:ea typeface="Muli"/>
                <a:cs typeface="Muli"/>
                <a:sym typeface="Muli"/>
              </a:rPr>
              <a:t>Main objectives</a:t>
            </a:r>
          </a:p>
        </p:txBody>
      </p:sp>
      <p:sp>
        <p:nvSpPr>
          <p:cNvPr id="12" name="Rectangle 11">
            <a:extLst>
              <a:ext uri="{FF2B5EF4-FFF2-40B4-BE49-F238E27FC236}">
                <a16:creationId xmlns:a16="http://schemas.microsoft.com/office/drawing/2014/main" xmlns="" id="{9863A462-2C52-40A0-AA46-56B18D556F1B}"/>
              </a:ext>
            </a:extLst>
          </p:cNvPr>
          <p:cNvSpPr/>
          <p:nvPr/>
        </p:nvSpPr>
        <p:spPr>
          <a:xfrm>
            <a:off x="8336599" y="5552902"/>
            <a:ext cx="2066657" cy="646331"/>
          </a:xfrm>
          <a:prstGeom prst="rect">
            <a:avLst/>
          </a:prstGeom>
        </p:spPr>
        <p:txBody>
          <a:bodyPr wrap="square">
            <a:spAutoFit/>
          </a:bodyPr>
          <a:lstStyle/>
          <a:p>
            <a:pPr lvl="0" algn="ctr"/>
            <a:r>
              <a:rPr lang="en-US" dirty="0">
                <a:solidFill>
                  <a:schemeClr val="dk1"/>
                </a:solidFill>
                <a:latin typeface="Congenial" panose="02000503040000020004" pitchFamily="2" charset="0"/>
                <a:ea typeface="Muli"/>
                <a:cs typeface="Muli"/>
                <a:sym typeface="Muli"/>
              </a:rPr>
              <a:t>Individual Components</a:t>
            </a:r>
          </a:p>
        </p:txBody>
      </p:sp>
      <p:sp>
        <p:nvSpPr>
          <p:cNvPr id="3" name="Rectangle 2"/>
          <p:cNvSpPr/>
          <p:nvPr/>
        </p:nvSpPr>
        <p:spPr>
          <a:xfrm>
            <a:off x="7359743" y="1952687"/>
            <a:ext cx="1900167" cy="923330"/>
          </a:xfrm>
          <a:prstGeom prst="rect">
            <a:avLst/>
          </a:prstGeom>
        </p:spPr>
        <p:txBody>
          <a:bodyPr wrap="square">
            <a:spAutoFit/>
          </a:bodyPr>
          <a:lstStyle/>
          <a:p>
            <a:r>
              <a:rPr lang="en-US" dirty="0">
                <a:latin typeface="Congenial" panose="02000503040000020004"/>
              </a:rPr>
              <a:t>Results and Discussions. &amp; Conclusion</a:t>
            </a:r>
          </a:p>
        </p:txBody>
      </p:sp>
    </p:spTree>
    <p:extLst>
      <p:ext uri="{BB962C8B-B14F-4D97-AF65-F5344CB8AC3E}">
        <p14:creationId xmlns:p14="http://schemas.microsoft.com/office/powerpoint/2010/main" val="29557465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5D9CC2-7125-4D1A-B614-517839533005}"/>
              </a:ext>
            </a:extLst>
          </p:cNvPr>
          <p:cNvSpPr>
            <a:spLocks noGrp="1"/>
          </p:cNvSpPr>
          <p:nvPr>
            <p:ph type="title"/>
          </p:nvPr>
        </p:nvSpPr>
        <p:spPr>
          <a:xfrm>
            <a:off x="2539302" y="2322705"/>
            <a:ext cx="10195404" cy="1325563"/>
          </a:xfrm>
        </p:spPr>
        <p:txBody>
          <a:bodyPr>
            <a:normAutofit/>
          </a:bodyPr>
          <a:lstStyle/>
          <a:p>
            <a:r>
              <a:rPr lang="en-US" sz="3800" dirty="0">
                <a:latin typeface="Times New Roman" panose="02020603050405020304" pitchFamily="18" charset="0"/>
                <a:cs typeface="Times New Roman" panose="02020603050405020304" pitchFamily="18" charset="0"/>
              </a:rPr>
              <a:t>IT20261764 |Information Systems Engineering </a:t>
            </a:r>
          </a:p>
        </p:txBody>
      </p:sp>
      <p:sp>
        <p:nvSpPr>
          <p:cNvPr id="3" name="Content Placeholder 2">
            <a:extLst>
              <a:ext uri="{FF2B5EF4-FFF2-40B4-BE49-F238E27FC236}">
                <a16:creationId xmlns:a16="http://schemas.microsoft.com/office/drawing/2014/main" xmlns="" id="{6604EBD5-AEC8-433D-AE90-9461D8567F80}"/>
              </a:ext>
            </a:extLst>
          </p:cNvPr>
          <p:cNvSpPr>
            <a:spLocks noGrp="1"/>
          </p:cNvSpPr>
          <p:nvPr>
            <p:ph idx="1"/>
          </p:nvPr>
        </p:nvSpPr>
        <p:spPr>
          <a:xfrm>
            <a:off x="3850517" y="3587177"/>
            <a:ext cx="10515600" cy="4351338"/>
          </a:xfrm>
        </p:spPr>
        <p:txBody>
          <a:bodyPr>
            <a:normAutofit/>
          </a:bodyPr>
          <a:lstStyle/>
          <a:p>
            <a:pPr marL="0" indent="0">
              <a:buNone/>
            </a:pPr>
            <a:r>
              <a:rPr lang="en-US" sz="4800" b="1" dirty="0">
                <a:solidFill>
                  <a:schemeClr val="accent1"/>
                </a:solidFill>
                <a:latin typeface="Times New Roman" panose="02020603050405020304" pitchFamily="18" charset="0"/>
                <a:cs typeface="Times New Roman" panose="02020603050405020304" pitchFamily="18" charset="0"/>
              </a:rPr>
              <a:t>D.M.D.H Dissanayake </a:t>
            </a:r>
          </a:p>
        </p:txBody>
      </p:sp>
      <p:sp>
        <p:nvSpPr>
          <p:cNvPr id="4" name="TextBox 3">
            <a:extLst>
              <a:ext uri="{FF2B5EF4-FFF2-40B4-BE49-F238E27FC236}">
                <a16:creationId xmlns:a16="http://schemas.microsoft.com/office/drawing/2014/main" xmlns="" id="{5720D156-6F9E-4667-8E5E-4A111B6ECA58}"/>
              </a:ext>
            </a:extLst>
          </p:cNvPr>
          <p:cNvSpPr txBox="1"/>
          <p:nvPr/>
        </p:nvSpPr>
        <p:spPr>
          <a:xfrm>
            <a:off x="5827222" y="324197"/>
            <a:ext cx="6084916" cy="1231106"/>
          </a:xfrm>
          <a:prstGeom prst="rect">
            <a:avLst/>
          </a:prstGeom>
          <a:noFill/>
        </p:spPr>
        <p:txBody>
          <a:bodyPr wrap="square" rtlCol="0">
            <a:spAutoFit/>
          </a:bodyPr>
          <a:lstStyle/>
          <a:p>
            <a:pPr algn="ctr"/>
            <a:r>
              <a:rPr lang="en-US" sz="2800" dirty="0">
                <a:effectLst>
                  <a:outerShdw blurRad="38100" dist="38100" dir="2700000" algn="tl">
                    <a:srgbClr val="000000">
                      <a:alpha val="43137"/>
                    </a:srgbClr>
                  </a:outerShdw>
                </a:effectLst>
                <a:latin typeface="Sitka Subheading" panose="02000505000000020004" pitchFamily="2" charset="0"/>
              </a:rPr>
              <a:t>MOTORBIKE DEFECT CHECKER AND PREDICTOR</a:t>
            </a:r>
          </a:p>
          <a:p>
            <a:endParaRPr lang="en-US" dirty="0"/>
          </a:p>
        </p:txBody>
      </p:sp>
      <p:pic>
        <p:nvPicPr>
          <p:cNvPr id="5" name="Content Placeholder 4" descr="A picture containing application&#10;&#10;Description automatically generated">
            <a:extLst>
              <a:ext uri="{FF2B5EF4-FFF2-40B4-BE49-F238E27FC236}">
                <a16:creationId xmlns:a16="http://schemas.microsoft.com/office/drawing/2014/main" xmlns="" id="{492FAEA2-702A-4EA9-AC8F-E12B1A516EA1}"/>
              </a:ext>
            </a:extLst>
          </p:cNvPr>
          <p:cNvPicPr>
            <a:picLocks noChangeAspect="1"/>
          </p:cNvPicPr>
          <p:nvPr/>
        </p:nvPicPr>
        <p:blipFill>
          <a:blip r:embed="rId2"/>
          <a:stretch>
            <a:fillRect/>
          </a:stretch>
        </p:blipFill>
        <p:spPr>
          <a:xfrm>
            <a:off x="69272" y="6355225"/>
            <a:ext cx="2319251" cy="444585"/>
          </a:xfrm>
          <a:prstGeom prst="rect">
            <a:avLst/>
          </a:prstGeom>
        </p:spPr>
      </p:pic>
      <p:pic>
        <p:nvPicPr>
          <p:cNvPr id="6" name="Picture 5">
            <a:extLst>
              <a:ext uri="{FF2B5EF4-FFF2-40B4-BE49-F238E27FC236}">
                <a16:creationId xmlns:a16="http://schemas.microsoft.com/office/drawing/2014/main" xmlns="" id="{B2AB0A02-8D2C-42F2-9CB2-48FDD617906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500"/>
          <a:stretch/>
        </p:blipFill>
        <p:spPr>
          <a:xfrm>
            <a:off x="407323" y="2322705"/>
            <a:ext cx="1981200" cy="2281882"/>
          </a:xfrm>
          <a:prstGeom prst="rect">
            <a:avLst/>
          </a:prstGeom>
        </p:spPr>
      </p:pic>
    </p:spTree>
    <p:extLst>
      <p:ext uri="{BB962C8B-B14F-4D97-AF65-F5344CB8AC3E}">
        <p14:creationId xmlns:p14="http://schemas.microsoft.com/office/powerpoint/2010/main" val="24744543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DEA309-DFFC-4F00-B745-C644CD765E7F}"/>
              </a:ext>
            </a:extLst>
          </p:cNvPr>
          <p:cNvSpPr>
            <a:spLocks noGrp="1"/>
          </p:cNvSpPr>
          <p:nvPr>
            <p:ph type="title"/>
          </p:nvPr>
        </p:nvSpPr>
        <p:spPr>
          <a:xfrm>
            <a:off x="631075" y="1362435"/>
            <a:ext cx="10515600" cy="1325563"/>
          </a:xfrm>
        </p:spPr>
        <p:txBody>
          <a:bodyPr>
            <a:normAutofit/>
          </a:bodyPr>
          <a:lstStyle/>
          <a:p>
            <a:r>
              <a:rPr lang="en-US" sz="5400" b="1" dirty="0">
                <a:solidFill>
                  <a:schemeClr val="accent5">
                    <a:lumMod val="75000"/>
                  </a:schemeClr>
                </a:solidFill>
                <a:latin typeface="Times New Roman" panose="02020603050405020304" pitchFamily="18" charset="0"/>
                <a:cs typeface="Times New Roman" panose="02020603050405020304" pitchFamily="18" charset="0"/>
              </a:rPr>
              <a:t>Research Question</a:t>
            </a:r>
            <a:endParaRPr lang="en-US" sz="5400" dirty="0"/>
          </a:p>
        </p:txBody>
      </p:sp>
      <p:sp>
        <p:nvSpPr>
          <p:cNvPr id="3" name="Content Placeholder 2">
            <a:extLst>
              <a:ext uri="{FF2B5EF4-FFF2-40B4-BE49-F238E27FC236}">
                <a16:creationId xmlns:a16="http://schemas.microsoft.com/office/drawing/2014/main" xmlns="" id="{0DBEFC2C-8AC3-44EC-939B-636A05B1DB79}"/>
              </a:ext>
            </a:extLst>
          </p:cNvPr>
          <p:cNvSpPr>
            <a:spLocks noGrp="1"/>
          </p:cNvSpPr>
          <p:nvPr>
            <p:ph idx="1"/>
          </p:nvPr>
        </p:nvSpPr>
        <p:spPr>
          <a:xfrm>
            <a:off x="1444337" y="3088178"/>
            <a:ext cx="9303326" cy="2793076"/>
          </a:xfrm>
        </p:spPr>
        <p:txBody>
          <a:bodyPr>
            <a:normAutofit/>
          </a:bodyPr>
          <a:lstStyle/>
          <a:p>
            <a:pPr marL="0" indent="0">
              <a:buNone/>
            </a:pPr>
            <a:r>
              <a:rPr lang="en-US" sz="3200" b="1" dirty="0"/>
              <a:t>How to identify major details of a motorbike if the details on the motor bike are worn out, rusted, not clear ?</a:t>
            </a:r>
          </a:p>
          <a:p>
            <a:pPr marL="0" indent="0">
              <a:buNone/>
            </a:pPr>
            <a:endParaRPr lang="en-US" sz="3200" dirty="0">
              <a:highlight>
                <a:srgbClr val="FFFF00"/>
              </a:highlight>
            </a:endParaRPr>
          </a:p>
          <a:p>
            <a:pPr marL="0" indent="0">
              <a:buNone/>
            </a:pPr>
            <a:endParaRPr lang="en-US" sz="3200" dirty="0">
              <a:highlight>
                <a:srgbClr val="FFFF00"/>
              </a:highlight>
            </a:endParaRPr>
          </a:p>
          <a:p>
            <a:endParaRPr lang="en-US" dirty="0">
              <a:highlight>
                <a:srgbClr val="FFFF00"/>
              </a:highlight>
            </a:endParaRPr>
          </a:p>
          <a:p>
            <a:endParaRPr lang="en-US" dirty="0"/>
          </a:p>
        </p:txBody>
      </p:sp>
      <p:sp>
        <p:nvSpPr>
          <p:cNvPr id="6" name="TextBox 5">
            <a:extLst>
              <a:ext uri="{FF2B5EF4-FFF2-40B4-BE49-F238E27FC236}">
                <a16:creationId xmlns:a16="http://schemas.microsoft.com/office/drawing/2014/main" xmlns="" id="{A47C2CD6-6B22-46DF-B918-165EA1D1F92D}"/>
              </a:ext>
            </a:extLst>
          </p:cNvPr>
          <p:cNvSpPr txBox="1"/>
          <p:nvPr/>
        </p:nvSpPr>
        <p:spPr>
          <a:xfrm>
            <a:off x="6096000" y="340822"/>
            <a:ext cx="6093229" cy="1231106"/>
          </a:xfrm>
          <a:prstGeom prst="rect">
            <a:avLst/>
          </a:prstGeom>
          <a:noFill/>
        </p:spPr>
        <p:txBody>
          <a:bodyPr wrap="square" rtlCol="0">
            <a:spAutoFit/>
          </a:bodyPr>
          <a:lstStyle/>
          <a:p>
            <a:pPr algn="ctr"/>
            <a:r>
              <a:rPr lang="en-US" sz="2800" dirty="0">
                <a:effectLst>
                  <a:outerShdw blurRad="38100" dist="38100" dir="2700000" algn="tl">
                    <a:srgbClr val="000000">
                      <a:alpha val="43137"/>
                    </a:srgbClr>
                  </a:outerShdw>
                </a:effectLst>
                <a:latin typeface="Sitka Subheading" panose="02000505000000020004" pitchFamily="2" charset="0"/>
              </a:rPr>
              <a:t>MOTORBIKE DEFECT CHECKER AND PREDICTOR</a:t>
            </a:r>
          </a:p>
          <a:p>
            <a:endParaRPr lang="en-US" dirty="0"/>
          </a:p>
        </p:txBody>
      </p:sp>
      <p:pic>
        <p:nvPicPr>
          <p:cNvPr id="5" name="Content Placeholder 4" descr="A picture containing application&#10;&#10;Description automatically generated">
            <a:extLst>
              <a:ext uri="{FF2B5EF4-FFF2-40B4-BE49-F238E27FC236}">
                <a16:creationId xmlns:a16="http://schemas.microsoft.com/office/drawing/2014/main" xmlns="" id="{AA4FBF00-6D9C-4089-97A5-03D3982E605C}"/>
              </a:ext>
            </a:extLst>
          </p:cNvPr>
          <p:cNvPicPr>
            <a:picLocks noChangeAspect="1"/>
          </p:cNvPicPr>
          <p:nvPr/>
        </p:nvPicPr>
        <p:blipFill>
          <a:blip r:embed="rId2"/>
          <a:stretch>
            <a:fillRect/>
          </a:stretch>
        </p:blipFill>
        <p:spPr>
          <a:xfrm>
            <a:off x="69272" y="6355225"/>
            <a:ext cx="2319251" cy="444585"/>
          </a:xfrm>
          <a:prstGeom prst="rect">
            <a:avLst/>
          </a:prstGeom>
        </p:spPr>
      </p:pic>
      <p:pic>
        <p:nvPicPr>
          <p:cNvPr id="7" name="Picture 6" descr="Icon&#10;&#10;Description automatically generated">
            <a:extLst>
              <a:ext uri="{FF2B5EF4-FFF2-40B4-BE49-F238E27FC236}">
                <a16:creationId xmlns:a16="http://schemas.microsoft.com/office/drawing/2014/main" xmlns="" id="{A0191DE2-873B-4184-B089-624EAADBEE7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 b="378"/>
          <a:stretch/>
        </p:blipFill>
        <p:spPr>
          <a:xfrm>
            <a:off x="8811491" y="3537066"/>
            <a:ext cx="3211484" cy="3199375"/>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
        <p:nvSpPr>
          <p:cNvPr id="4" name="Rectangle 3">
            <a:extLst>
              <a:ext uri="{FF2B5EF4-FFF2-40B4-BE49-F238E27FC236}">
                <a16:creationId xmlns:a16="http://schemas.microsoft.com/office/drawing/2014/main" xmlns="" id="{5FA1EFD0-BE19-4538-8EFC-2873F6384D07}"/>
              </a:ext>
            </a:extLst>
          </p:cNvPr>
          <p:cNvSpPr/>
          <p:nvPr/>
        </p:nvSpPr>
        <p:spPr>
          <a:xfrm>
            <a:off x="3165045" y="6430478"/>
            <a:ext cx="5063887" cy="369332"/>
          </a:xfrm>
          <a:prstGeom prst="rect">
            <a:avLst/>
          </a:prstGeom>
        </p:spPr>
        <p:txBody>
          <a:bodyPr wrap="none">
            <a:spAutoFit/>
          </a:bodyPr>
          <a:lstStyle/>
          <a:p>
            <a:r>
              <a:rPr lang="en-US" b="1" dirty="0"/>
              <a:t>IT20261764 </a:t>
            </a:r>
            <a:r>
              <a:rPr lang="en-US" dirty="0"/>
              <a:t>|   D.M.D.H Dissanayake |   TMP-23-383</a:t>
            </a:r>
          </a:p>
        </p:txBody>
      </p:sp>
    </p:spTree>
    <p:extLst>
      <p:ext uri="{BB962C8B-B14F-4D97-AF65-F5344CB8AC3E}">
        <p14:creationId xmlns:p14="http://schemas.microsoft.com/office/powerpoint/2010/main" val="2542052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7C26BC-E705-4D0C-ACED-F87631404B6F}"/>
              </a:ext>
            </a:extLst>
          </p:cNvPr>
          <p:cNvSpPr>
            <a:spLocks noGrp="1"/>
          </p:cNvSpPr>
          <p:nvPr>
            <p:ph type="title"/>
          </p:nvPr>
        </p:nvSpPr>
        <p:spPr>
          <a:xfrm>
            <a:off x="444385" y="1459170"/>
            <a:ext cx="10515600" cy="1325563"/>
          </a:xfrm>
        </p:spPr>
        <p:txBody>
          <a:bodyPr>
            <a:normAutofit/>
          </a:bodyPr>
          <a:lstStyle/>
          <a:p>
            <a:r>
              <a:rPr lang="en-US" sz="5400" b="1" dirty="0">
                <a:solidFill>
                  <a:schemeClr val="accent5">
                    <a:lumMod val="75000"/>
                  </a:schemeClr>
                </a:solidFill>
                <a:latin typeface="Times New Roman" panose="02020603050405020304" pitchFamily="18" charset="0"/>
                <a:cs typeface="Times New Roman" panose="02020603050405020304" pitchFamily="18" charset="0"/>
              </a:rPr>
              <a:t>Research Methodology </a:t>
            </a:r>
            <a:endParaRPr lang="en-US" sz="5400" dirty="0"/>
          </a:p>
        </p:txBody>
      </p:sp>
      <p:sp>
        <p:nvSpPr>
          <p:cNvPr id="4" name="TextBox 3">
            <a:extLst>
              <a:ext uri="{FF2B5EF4-FFF2-40B4-BE49-F238E27FC236}">
                <a16:creationId xmlns:a16="http://schemas.microsoft.com/office/drawing/2014/main" xmlns="" id="{52D4AE1F-F681-4FEC-B226-21142E5D065F}"/>
              </a:ext>
            </a:extLst>
          </p:cNvPr>
          <p:cNvSpPr txBox="1"/>
          <p:nvPr/>
        </p:nvSpPr>
        <p:spPr>
          <a:xfrm>
            <a:off x="5760720" y="365760"/>
            <a:ext cx="6325985" cy="1231106"/>
          </a:xfrm>
          <a:prstGeom prst="rect">
            <a:avLst/>
          </a:prstGeom>
          <a:noFill/>
        </p:spPr>
        <p:txBody>
          <a:bodyPr wrap="square" rtlCol="0">
            <a:spAutoFit/>
          </a:bodyPr>
          <a:lstStyle/>
          <a:p>
            <a:pPr algn="ctr"/>
            <a:r>
              <a:rPr lang="en-US" sz="2800" dirty="0">
                <a:effectLst>
                  <a:outerShdw blurRad="38100" dist="38100" dir="2700000" algn="tl">
                    <a:srgbClr val="000000">
                      <a:alpha val="43137"/>
                    </a:srgbClr>
                  </a:outerShdw>
                </a:effectLst>
                <a:latin typeface="Sitka Subheading" panose="02000505000000020004" pitchFamily="2" charset="0"/>
              </a:rPr>
              <a:t>MOTORBIKE DEFECT CHECKER AND PREDICTOR</a:t>
            </a:r>
          </a:p>
          <a:p>
            <a:endParaRPr lang="en-US" dirty="0"/>
          </a:p>
        </p:txBody>
      </p:sp>
      <p:pic>
        <p:nvPicPr>
          <p:cNvPr id="6" name="Content Placeholder 4" descr="A picture containing application&#10;&#10;Description automatically generated">
            <a:extLst>
              <a:ext uri="{FF2B5EF4-FFF2-40B4-BE49-F238E27FC236}">
                <a16:creationId xmlns:a16="http://schemas.microsoft.com/office/drawing/2014/main" xmlns="" id="{4869FCBC-0622-415B-9814-B78446BF14A5}"/>
              </a:ext>
            </a:extLst>
          </p:cNvPr>
          <p:cNvPicPr>
            <a:picLocks noChangeAspect="1"/>
          </p:cNvPicPr>
          <p:nvPr/>
        </p:nvPicPr>
        <p:blipFill>
          <a:blip r:embed="rId2"/>
          <a:stretch>
            <a:fillRect/>
          </a:stretch>
        </p:blipFill>
        <p:spPr>
          <a:xfrm>
            <a:off x="69272" y="6355225"/>
            <a:ext cx="2319251" cy="444585"/>
          </a:xfrm>
          <a:prstGeom prst="rect">
            <a:avLst/>
          </a:prstGeom>
        </p:spPr>
      </p:pic>
      <p:sp>
        <p:nvSpPr>
          <p:cNvPr id="3" name="Rectangle 2">
            <a:extLst>
              <a:ext uri="{FF2B5EF4-FFF2-40B4-BE49-F238E27FC236}">
                <a16:creationId xmlns:a16="http://schemas.microsoft.com/office/drawing/2014/main" xmlns="" id="{D2F38D5C-E3E2-4467-A560-EF1659321C20}"/>
              </a:ext>
            </a:extLst>
          </p:cNvPr>
          <p:cNvSpPr/>
          <p:nvPr/>
        </p:nvSpPr>
        <p:spPr>
          <a:xfrm>
            <a:off x="1805592" y="2993822"/>
            <a:ext cx="9674283" cy="3447098"/>
          </a:xfrm>
          <a:prstGeom prst="rect">
            <a:avLst/>
          </a:prstGeom>
        </p:spPr>
        <p:txBody>
          <a:bodyPr wrap="square">
            <a:spAutoFit/>
          </a:bodyPr>
          <a:lstStyle/>
          <a:p>
            <a:pPr marL="457200" indent="-457200">
              <a:buFont typeface="Arial" panose="020B0604020202020204" pitchFamily="34" charset="0"/>
              <a:buChar char="•"/>
            </a:pPr>
            <a:r>
              <a:rPr lang="en-US" sz="2600" dirty="0"/>
              <a:t>Manually enter the engine number, chassis number to the system</a:t>
            </a:r>
          </a:p>
          <a:p>
            <a:pPr marL="457200" indent="-457200">
              <a:buFont typeface="Arial" panose="020B0604020202020204" pitchFamily="34" charset="0"/>
              <a:buChar char="•"/>
            </a:pPr>
            <a:r>
              <a:rPr lang="en-US" sz="2600" dirty="0"/>
              <a:t>Capture images of the vehicle details</a:t>
            </a:r>
          </a:p>
          <a:p>
            <a:pPr marL="800100" lvl="1" indent="-342900">
              <a:buFont typeface="Wingdings" panose="05000000000000000000" pitchFamily="2" charset="2"/>
              <a:buChar char="Ø"/>
            </a:pPr>
            <a:r>
              <a:rPr lang="en-US" sz="2000" dirty="0"/>
              <a:t>Here user can capture the images of the engine number, chassis number</a:t>
            </a:r>
          </a:p>
          <a:p>
            <a:pPr marL="457200" indent="-457200">
              <a:buFont typeface="Arial" panose="020B0604020202020204" pitchFamily="34" charset="0"/>
              <a:buChar char="•"/>
            </a:pPr>
            <a:r>
              <a:rPr lang="en-US" sz="2600" dirty="0"/>
              <a:t>Compare the images of captured with OCR models</a:t>
            </a:r>
          </a:p>
          <a:p>
            <a:pPr marL="914400" lvl="1" indent="-457200">
              <a:buFont typeface="Wingdings" panose="05000000000000000000" pitchFamily="2" charset="2"/>
              <a:buChar char="Ø"/>
            </a:pPr>
            <a:r>
              <a:rPr lang="en-US" sz="2000" dirty="0"/>
              <a:t>Color pre-processing</a:t>
            </a:r>
          </a:p>
          <a:p>
            <a:pPr marL="800100" lvl="1" indent="-342900">
              <a:buFont typeface="Wingdings" panose="05000000000000000000" pitchFamily="2" charset="2"/>
              <a:buChar char="Ø"/>
            </a:pPr>
            <a:r>
              <a:rPr lang="en-US" sz="2000" dirty="0"/>
              <a:t>Conversion to binary image</a:t>
            </a:r>
          </a:p>
          <a:p>
            <a:pPr marL="457200" indent="-457200">
              <a:buFont typeface="Arial" panose="020B0604020202020204" pitchFamily="34" charset="0"/>
              <a:buChar char="•"/>
            </a:pPr>
            <a:r>
              <a:rPr lang="en-US" sz="2600" dirty="0"/>
              <a:t>Output the accuracy of the details.</a:t>
            </a:r>
          </a:p>
          <a:p>
            <a:pPr lvl="1"/>
            <a:endParaRPr lang="en-US" sz="2800" dirty="0">
              <a:highlight>
                <a:srgbClr val="FFFF00"/>
              </a:highlight>
            </a:endParaRPr>
          </a:p>
          <a:p>
            <a:pPr marL="285750" indent="-285750">
              <a:buFont typeface="Arial" panose="020B0604020202020204" pitchFamily="34" charset="0"/>
              <a:buChar char="•"/>
            </a:pPr>
            <a:endParaRPr lang="en-US" sz="2600" dirty="0"/>
          </a:p>
        </p:txBody>
      </p:sp>
      <p:pic>
        <p:nvPicPr>
          <p:cNvPr id="8" name="Picture 7">
            <a:extLst>
              <a:ext uri="{FF2B5EF4-FFF2-40B4-BE49-F238E27FC236}">
                <a16:creationId xmlns:a16="http://schemas.microsoft.com/office/drawing/2014/main" xmlns="" id="{5182E9C7-176A-4042-A269-62246853F9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32027" y="4124874"/>
            <a:ext cx="2796489" cy="2547912"/>
          </a:xfrm>
          <a:prstGeom prst="rect">
            <a:avLst/>
          </a:prstGeom>
        </p:spPr>
      </p:pic>
      <p:sp>
        <p:nvSpPr>
          <p:cNvPr id="5" name="Rectangle 4">
            <a:extLst>
              <a:ext uri="{FF2B5EF4-FFF2-40B4-BE49-F238E27FC236}">
                <a16:creationId xmlns:a16="http://schemas.microsoft.com/office/drawing/2014/main" xmlns="" id="{2367E8C7-6B4C-4C64-B273-6901EF9A9888}"/>
              </a:ext>
            </a:extLst>
          </p:cNvPr>
          <p:cNvSpPr/>
          <p:nvPr/>
        </p:nvSpPr>
        <p:spPr>
          <a:xfrm>
            <a:off x="3278331" y="6392851"/>
            <a:ext cx="5063887" cy="369332"/>
          </a:xfrm>
          <a:prstGeom prst="rect">
            <a:avLst/>
          </a:prstGeom>
        </p:spPr>
        <p:txBody>
          <a:bodyPr wrap="none">
            <a:spAutoFit/>
          </a:bodyPr>
          <a:lstStyle/>
          <a:p>
            <a:r>
              <a:rPr lang="en-US" b="1" dirty="0"/>
              <a:t>IT20261764 </a:t>
            </a:r>
            <a:r>
              <a:rPr lang="en-US" dirty="0"/>
              <a:t>|   D.M.D.H Dissanayake |   TMP-23-383</a:t>
            </a:r>
          </a:p>
        </p:txBody>
      </p:sp>
    </p:spTree>
    <p:extLst>
      <p:ext uri="{BB962C8B-B14F-4D97-AF65-F5344CB8AC3E}">
        <p14:creationId xmlns:p14="http://schemas.microsoft.com/office/powerpoint/2010/main" val="31645408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7C26BC-E705-4D0C-ACED-F87631404B6F}"/>
              </a:ext>
            </a:extLst>
          </p:cNvPr>
          <p:cNvSpPr>
            <a:spLocks noGrp="1"/>
          </p:cNvSpPr>
          <p:nvPr>
            <p:ph type="title"/>
          </p:nvPr>
        </p:nvSpPr>
        <p:spPr>
          <a:xfrm>
            <a:off x="403168" y="981313"/>
            <a:ext cx="10515600" cy="1325563"/>
          </a:xfrm>
        </p:spPr>
        <p:txBody>
          <a:bodyPr>
            <a:normAutofit/>
          </a:bodyPr>
          <a:lstStyle/>
          <a:p>
            <a:r>
              <a:rPr lang="en-US" sz="5400" b="1" dirty="0">
                <a:solidFill>
                  <a:schemeClr val="accent5">
                    <a:lumMod val="75000"/>
                  </a:schemeClr>
                </a:solidFill>
                <a:latin typeface="Times New Roman" panose="02020603050405020304" pitchFamily="18" charset="0"/>
                <a:cs typeface="Times New Roman" panose="02020603050405020304" pitchFamily="18" charset="0"/>
              </a:rPr>
              <a:t>Research Methodology </a:t>
            </a:r>
            <a:endParaRPr lang="en-US" sz="5400" dirty="0"/>
          </a:p>
        </p:txBody>
      </p:sp>
      <p:sp>
        <p:nvSpPr>
          <p:cNvPr id="4" name="TextBox 3">
            <a:extLst>
              <a:ext uri="{FF2B5EF4-FFF2-40B4-BE49-F238E27FC236}">
                <a16:creationId xmlns:a16="http://schemas.microsoft.com/office/drawing/2014/main" xmlns="" id="{52D4AE1F-F681-4FEC-B226-21142E5D065F}"/>
              </a:ext>
            </a:extLst>
          </p:cNvPr>
          <p:cNvSpPr txBox="1"/>
          <p:nvPr/>
        </p:nvSpPr>
        <p:spPr>
          <a:xfrm>
            <a:off x="5760720" y="365760"/>
            <a:ext cx="6325985" cy="1231106"/>
          </a:xfrm>
          <a:prstGeom prst="rect">
            <a:avLst/>
          </a:prstGeom>
          <a:noFill/>
        </p:spPr>
        <p:txBody>
          <a:bodyPr wrap="square" rtlCol="0">
            <a:spAutoFit/>
          </a:bodyPr>
          <a:lstStyle/>
          <a:p>
            <a:pPr algn="ctr"/>
            <a:r>
              <a:rPr lang="en-US" sz="2800" dirty="0">
                <a:effectLst>
                  <a:outerShdw blurRad="38100" dist="38100" dir="2700000" algn="tl">
                    <a:srgbClr val="000000">
                      <a:alpha val="43137"/>
                    </a:srgbClr>
                  </a:outerShdw>
                </a:effectLst>
                <a:latin typeface="Sitka Subheading" panose="02000505000000020004" pitchFamily="2" charset="0"/>
              </a:rPr>
              <a:t>MOTORBIKE DEFECT CHECKER AND PREDICTOR</a:t>
            </a:r>
          </a:p>
          <a:p>
            <a:endParaRPr lang="en-US" dirty="0"/>
          </a:p>
        </p:txBody>
      </p:sp>
      <p:pic>
        <p:nvPicPr>
          <p:cNvPr id="6" name="Content Placeholder 4" descr="A picture containing application&#10;&#10;Description automatically generated">
            <a:extLst>
              <a:ext uri="{FF2B5EF4-FFF2-40B4-BE49-F238E27FC236}">
                <a16:creationId xmlns:a16="http://schemas.microsoft.com/office/drawing/2014/main" xmlns="" id="{4869FCBC-0622-415B-9814-B78446BF14A5}"/>
              </a:ext>
            </a:extLst>
          </p:cNvPr>
          <p:cNvPicPr>
            <a:picLocks noChangeAspect="1"/>
          </p:cNvPicPr>
          <p:nvPr/>
        </p:nvPicPr>
        <p:blipFill>
          <a:blip r:embed="rId2"/>
          <a:stretch>
            <a:fillRect/>
          </a:stretch>
        </p:blipFill>
        <p:spPr>
          <a:xfrm>
            <a:off x="69272" y="6355225"/>
            <a:ext cx="2319251" cy="444585"/>
          </a:xfrm>
          <a:prstGeom prst="rect">
            <a:avLst/>
          </a:prstGeom>
        </p:spPr>
      </p:pic>
      <p:pic>
        <p:nvPicPr>
          <p:cNvPr id="7" name="Content Placeholder 7" descr="C:\Users\pc\Desktop\hh.png">
            <a:extLst>
              <a:ext uri="{FF2B5EF4-FFF2-40B4-BE49-F238E27FC236}">
                <a16:creationId xmlns:a16="http://schemas.microsoft.com/office/drawing/2014/main" xmlns="" id="{D249F6F1-E8C6-4D73-A99B-21A1A671D15D}"/>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41021" y="2388957"/>
            <a:ext cx="7639397" cy="3654395"/>
          </a:xfrm>
          <a:prstGeom prst="rect">
            <a:avLst/>
          </a:prstGeom>
          <a:noFill/>
          <a:ln>
            <a:noFill/>
          </a:ln>
        </p:spPr>
      </p:pic>
      <p:sp>
        <p:nvSpPr>
          <p:cNvPr id="3" name="Rectangle 2">
            <a:extLst>
              <a:ext uri="{FF2B5EF4-FFF2-40B4-BE49-F238E27FC236}">
                <a16:creationId xmlns:a16="http://schemas.microsoft.com/office/drawing/2014/main" xmlns="" id="{B57C46C7-13CE-4FF4-8199-2368811E6559}"/>
              </a:ext>
            </a:extLst>
          </p:cNvPr>
          <p:cNvSpPr/>
          <p:nvPr/>
        </p:nvSpPr>
        <p:spPr>
          <a:xfrm>
            <a:off x="3746936" y="6488668"/>
            <a:ext cx="5063887" cy="369332"/>
          </a:xfrm>
          <a:prstGeom prst="rect">
            <a:avLst/>
          </a:prstGeom>
        </p:spPr>
        <p:txBody>
          <a:bodyPr wrap="none">
            <a:spAutoFit/>
          </a:bodyPr>
          <a:lstStyle/>
          <a:p>
            <a:r>
              <a:rPr lang="en-US" b="1" dirty="0"/>
              <a:t>IT20261764 </a:t>
            </a:r>
            <a:r>
              <a:rPr lang="en-US" dirty="0"/>
              <a:t>|   D.M.D.H Dissanayake |   TMP-23-383</a:t>
            </a:r>
          </a:p>
        </p:txBody>
      </p:sp>
    </p:spTree>
    <p:extLst>
      <p:ext uri="{BB962C8B-B14F-4D97-AF65-F5344CB8AC3E}">
        <p14:creationId xmlns:p14="http://schemas.microsoft.com/office/powerpoint/2010/main" val="1591527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7C26BC-E705-4D0C-ACED-F87631404B6F}"/>
              </a:ext>
            </a:extLst>
          </p:cNvPr>
          <p:cNvSpPr>
            <a:spLocks noGrp="1"/>
          </p:cNvSpPr>
          <p:nvPr>
            <p:ph type="title"/>
          </p:nvPr>
        </p:nvSpPr>
        <p:spPr>
          <a:xfrm>
            <a:off x="230883" y="1026239"/>
            <a:ext cx="10515600" cy="1325563"/>
          </a:xfrm>
        </p:spPr>
        <p:txBody>
          <a:bodyPr>
            <a:normAutofit/>
          </a:bodyPr>
          <a:lstStyle/>
          <a:p>
            <a:r>
              <a:rPr lang="en-US" b="1" dirty="0">
                <a:solidFill>
                  <a:schemeClr val="accent5">
                    <a:lumMod val="75000"/>
                  </a:schemeClr>
                </a:solidFill>
                <a:latin typeface="Times New Roman" panose="02020603050405020304" pitchFamily="18" charset="0"/>
                <a:cs typeface="Times New Roman" panose="02020603050405020304" pitchFamily="18" charset="0"/>
              </a:rPr>
              <a:t>Component Architecture Diagram </a:t>
            </a:r>
            <a:endParaRPr lang="en-US" dirty="0"/>
          </a:p>
        </p:txBody>
      </p:sp>
      <p:sp>
        <p:nvSpPr>
          <p:cNvPr id="4" name="TextBox 3">
            <a:extLst>
              <a:ext uri="{FF2B5EF4-FFF2-40B4-BE49-F238E27FC236}">
                <a16:creationId xmlns:a16="http://schemas.microsoft.com/office/drawing/2014/main" xmlns="" id="{52D4AE1F-F681-4FEC-B226-21142E5D065F}"/>
              </a:ext>
            </a:extLst>
          </p:cNvPr>
          <p:cNvSpPr txBox="1"/>
          <p:nvPr/>
        </p:nvSpPr>
        <p:spPr>
          <a:xfrm>
            <a:off x="6010102" y="49332"/>
            <a:ext cx="6325985" cy="1231106"/>
          </a:xfrm>
          <a:prstGeom prst="rect">
            <a:avLst/>
          </a:prstGeom>
          <a:noFill/>
        </p:spPr>
        <p:txBody>
          <a:bodyPr wrap="square" rtlCol="0">
            <a:spAutoFit/>
          </a:bodyPr>
          <a:lstStyle/>
          <a:p>
            <a:pPr algn="ctr"/>
            <a:r>
              <a:rPr lang="en-US" sz="2800" dirty="0">
                <a:effectLst>
                  <a:outerShdw blurRad="38100" dist="38100" dir="2700000" algn="tl">
                    <a:srgbClr val="000000">
                      <a:alpha val="43137"/>
                    </a:srgbClr>
                  </a:outerShdw>
                </a:effectLst>
                <a:latin typeface="Sitka Subheading" panose="02000505000000020004" pitchFamily="2" charset="0"/>
              </a:rPr>
              <a:t>MOTORBIKE DEFECT CHECKER AND PREDICTOR</a:t>
            </a:r>
          </a:p>
          <a:p>
            <a:endParaRPr lang="en-US" dirty="0"/>
          </a:p>
        </p:txBody>
      </p:sp>
      <p:pic>
        <p:nvPicPr>
          <p:cNvPr id="6" name="Content Placeholder 4" descr="A picture containing application&#10;&#10;Description automatically generated">
            <a:extLst>
              <a:ext uri="{FF2B5EF4-FFF2-40B4-BE49-F238E27FC236}">
                <a16:creationId xmlns:a16="http://schemas.microsoft.com/office/drawing/2014/main" xmlns="" id="{4869FCBC-0622-415B-9814-B78446BF14A5}"/>
              </a:ext>
            </a:extLst>
          </p:cNvPr>
          <p:cNvPicPr>
            <a:picLocks noChangeAspect="1"/>
          </p:cNvPicPr>
          <p:nvPr/>
        </p:nvPicPr>
        <p:blipFill>
          <a:blip r:embed="rId2"/>
          <a:stretch>
            <a:fillRect/>
          </a:stretch>
        </p:blipFill>
        <p:spPr>
          <a:xfrm>
            <a:off x="69272" y="6355225"/>
            <a:ext cx="2319251" cy="444585"/>
          </a:xfrm>
          <a:prstGeom prst="rect">
            <a:avLst/>
          </a:prstGeom>
        </p:spPr>
      </p:pic>
      <p:sp>
        <p:nvSpPr>
          <p:cNvPr id="3" name="Rectangle 2">
            <a:extLst>
              <a:ext uri="{FF2B5EF4-FFF2-40B4-BE49-F238E27FC236}">
                <a16:creationId xmlns:a16="http://schemas.microsoft.com/office/drawing/2014/main" xmlns="" id="{B57C46C7-13CE-4FF4-8199-2368811E6559}"/>
              </a:ext>
            </a:extLst>
          </p:cNvPr>
          <p:cNvSpPr/>
          <p:nvPr/>
        </p:nvSpPr>
        <p:spPr>
          <a:xfrm>
            <a:off x="3746936" y="6488668"/>
            <a:ext cx="5063887" cy="369332"/>
          </a:xfrm>
          <a:prstGeom prst="rect">
            <a:avLst/>
          </a:prstGeom>
        </p:spPr>
        <p:txBody>
          <a:bodyPr wrap="none">
            <a:spAutoFit/>
          </a:bodyPr>
          <a:lstStyle/>
          <a:p>
            <a:r>
              <a:rPr lang="en-US" b="1" dirty="0"/>
              <a:t>IT20261764 </a:t>
            </a:r>
            <a:r>
              <a:rPr lang="en-US" dirty="0"/>
              <a:t>|   D.M.D.H Dissanayake |   TMP-23-383</a:t>
            </a:r>
          </a:p>
        </p:txBody>
      </p:sp>
      <p:pic>
        <p:nvPicPr>
          <p:cNvPr id="10" name="Content Placeholder 9">
            <a:extLst>
              <a:ext uri="{FF2B5EF4-FFF2-40B4-BE49-F238E27FC236}">
                <a16:creationId xmlns:a16="http://schemas.microsoft.com/office/drawing/2014/main" xmlns="" id="{155DAAC6-FB96-4AF3-B961-24EDC043431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07961" y="2549883"/>
            <a:ext cx="9838522" cy="3473819"/>
          </a:xfrm>
        </p:spPr>
      </p:pic>
    </p:spTree>
    <p:extLst>
      <p:ext uri="{BB962C8B-B14F-4D97-AF65-F5344CB8AC3E}">
        <p14:creationId xmlns:p14="http://schemas.microsoft.com/office/powerpoint/2010/main" val="39681871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52D4AE1F-F681-4FEC-B226-21142E5D065F}"/>
              </a:ext>
            </a:extLst>
          </p:cNvPr>
          <p:cNvSpPr txBox="1"/>
          <p:nvPr/>
        </p:nvSpPr>
        <p:spPr>
          <a:xfrm>
            <a:off x="5760720" y="365760"/>
            <a:ext cx="6325985" cy="1231106"/>
          </a:xfrm>
          <a:prstGeom prst="rect">
            <a:avLst/>
          </a:prstGeom>
          <a:noFill/>
        </p:spPr>
        <p:txBody>
          <a:bodyPr wrap="square" rtlCol="0">
            <a:spAutoFit/>
          </a:bodyPr>
          <a:lstStyle/>
          <a:p>
            <a:pPr algn="ctr"/>
            <a:r>
              <a:rPr lang="en-US" sz="2800" dirty="0">
                <a:effectLst>
                  <a:outerShdw blurRad="38100" dist="38100" dir="2700000" algn="tl">
                    <a:srgbClr val="000000">
                      <a:alpha val="43137"/>
                    </a:srgbClr>
                  </a:outerShdw>
                </a:effectLst>
                <a:latin typeface="Sitka Subheading" panose="02000505000000020004" pitchFamily="2" charset="0"/>
              </a:rPr>
              <a:t>MOTORBIKE DEFECT CHECKER AND PREDICTOR</a:t>
            </a:r>
          </a:p>
          <a:p>
            <a:endParaRPr lang="en-US" dirty="0"/>
          </a:p>
        </p:txBody>
      </p:sp>
      <p:pic>
        <p:nvPicPr>
          <p:cNvPr id="6" name="Content Placeholder 4" descr="A picture containing application&#10;&#10;Description automatically generated">
            <a:extLst>
              <a:ext uri="{FF2B5EF4-FFF2-40B4-BE49-F238E27FC236}">
                <a16:creationId xmlns:a16="http://schemas.microsoft.com/office/drawing/2014/main" xmlns="" id="{B9691C46-0736-465D-8971-477E9DB82853}"/>
              </a:ext>
            </a:extLst>
          </p:cNvPr>
          <p:cNvPicPr>
            <a:picLocks noChangeAspect="1"/>
          </p:cNvPicPr>
          <p:nvPr/>
        </p:nvPicPr>
        <p:blipFill>
          <a:blip r:embed="rId2"/>
          <a:stretch>
            <a:fillRect/>
          </a:stretch>
        </p:blipFill>
        <p:spPr>
          <a:xfrm>
            <a:off x="69272" y="6355225"/>
            <a:ext cx="2319251" cy="444585"/>
          </a:xfrm>
          <a:prstGeom prst="rect">
            <a:avLst/>
          </a:prstGeom>
        </p:spPr>
      </p:pic>
      <p:sp>
        <p:nvSpPr>
          <p:cNvPr id="3" name="Arrow: Pentagon 2">
            <a:extLst>
              <a:ext uri="{FF2B5EF4-FFF2-40B4-BE49-F238E27FC236}">
                <a16:creationId xmlns:a16="http://schemas.microsoft.com/office/drawing/2014/main" xmlns="" id="{96C05C98-DDA8-46A0-8B16-5B6D44373D5E}"/>
              </a:ext>
            </a:extLst>
          </p:cNvPr>
          <p:cNvSpPr/>
          <p:nvPr/>
        </p:nvSpPr>
        <p:spPr>
          <a:xfrm>
            <a:off x="515389" y="507078"/>
            <a:ext cx="3250277" cy="251044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xmlns="" id="{CDBA6D14-A824-4F33-AB3E-5D175EB413BA}"/>
              </a:ext>
            </a:extLst>
          </p:cNvPr>
          <p:cNvSpPr txBox="1"/>
          <p:nvPr/>
        </p:nvSpPr>
        <p:spPr>
          <a:xfrm>
            <a:off x="781350" y="1285245"/>
            <a:ext cx="2219498" cy="954107"/>
          </a:xfrm>
          <a:prstGeom prst="rect">
            <a:avLst/>
          </a:prstGeom>
          <a:noFill/>
        </p:spPr>
        <p:txBody>
          <a:bodyPr wrap="square" rtlCol="0">
            <a:spAutoFit/>
          </a:bodyPr>
          <a:lstStyle/>
          <a:p>
            <a:r>
              <a:rPr lang="en-GB" sz="2800" b="1" dirty="0">
                <a:solidFill>
                  <a:schemeClr val="bg1"/>
                </a:solidFill>
              </a:rPr>
              <a:t>Completion</a:t>
            </a:r>
            <a:r>
              <a:rPr lang="en-US" sz="2800" b="1" dirty="0">
                <a:solidFill>
                  <a:schemeClr val="bg1"/>
                </a:solidFill>
              </a:rPr>
              <a:t> of the System</a:t>
            </a:r>
            <a:endParaRPr lang="en-US" sz="2800" dirty="0">
              <a:solidFill>
                <a:schemeClr val="bg1"/>
              </a:solidFill>
            </a:endParaRPr>
          </a:p>
        </p:txBody>
      </p:sp>
      <p:graphicFrame>
        <p:nvGraphicFramePr>
          <p:cNvPr id="8" name="Table 8">
            <a:extLst>
              <a:ext uri="{FF2B5EF4-FFF2-40B4-BE49-F238E27FC236}">
                <a16:creationId xmlns:a16="http://schemas.microsoft.com/office/drawing/2014/main" xmlns="" id="{951D7765-E025-49B1-AB3E-1B5EFA940B7E}"/>
              </a:ext>
            </a:extLst>
          </p:cNvPr>
          <p:cNvGraphicFramePr>
            <a:graphicFrameLocks noGrp="1"/>
          </p:cNvGraphicFramePr>
          <p:nvPr>
            <p:extLst>
              <p:ext uri="{D42A27DB-BD31-4B8C-83A1-F6EECF244321}">
                <p14:modId xmlns:p14="http://schemas.microsoft.com/office/powerpoint/2010/main" val="1447171839"/>
              </p:ext>
            </p:extLst>
          </p:nvPr>
        </p:nvGraphicFramePr>
        <p:xfrm>
          <a:off x="4364181" y="2709949"/>
          <a:ext cx="7029796" cy="3225336"/>
        </p:xfrm>
        <a:graphic>
          <a:graphicData uri="http://schemas.openxmlformats.org/drawingml/2006/table">
            <a:tbl>
              <a:tblPr firstRow="1" bandRow="1">
                <a:tableStyleId>{5C22544A-7EE6-4342-B048-85BDC9FD1C3A}</a:tableStyleId>
              </a:tblPr>
              <a:tblGrid>
                <a:gridCol w="3514898">
                  <a:extLst>
                    <a:ext uri="{9D8B030D-6E8A-4147-A177-3AD203B41FA5}">
                      <a16:colId xmlns:a16="http://schemas.microsoft.com/office/drawing/2014/main" xmlns="" val="2677227409"/>
                    </a:ext>
                  </a:extLst>
                </a:gridCol>
                <a:gridCol w="3514898">
                  <a:extLst>
                    <a:ext uri="{9D8B030D-6E8A-4147-A177-3AD203B41FA5}">
                      <a16:colId xmlns:a16="http://schemas.microsoft.com/office/drawing/2014/main" xmlns="" val="2761032087"/>
                    </a:ext>
                  </a:extLst>
                </a:gridCol>
              </a:tblGrid>
              <a:tr h="806334">
                <a:tc>
                  <a:txBody>
                    <a:bodyPr/>
                    <a:lstStyle/>
                    <a:p>
                      <a:r>
                        <a:rPr lang="en-US" sz="2800" dirty="0"/>
                        <a:t>Component </a:t>
                      </a:r>
                    </a:p>
                  </a:txBody>
                  <a:tcPr/>
                </a:tc>
                <a:tc>
                  <a:txBody>
                    <a:bodyPr/>
                    <a:lstStyle/>
                    <a:p>
                      <a:r>
                        <a:rPr lang="en-US" sz="2800" dirty="0"/>
                        <a:t>Status of Completion </a:t>
                      </a:r>
                    </a:p>
                  </a:txBody>
                  <a:tcPr/>
                </a:tc>
                <a:extLst>
                  <a:ext uri="{0D108BD9-81ED-4DB2-BD59-A6C34878D82A}">
                    <a16:rowId xmlns:a16="http://schemas.microsoft.com/office/drawing/2014/main" xmlns="" val="817923331"/>
                  </a:ext>
                </a:extLst>
              </a:tr>
              <a:tr h="8063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cap="none" spc="0" dirty="0">
                          <a:solidFill>
                            <a:schemeClr val="tx1"/>
                          </a:solidFill>
                        </a:rPr>
                        <a:t>Object Recognition Models</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Completed</a:t>
                      </a:r>
                    </a:p>
                    <a:p>
                      <a:endParaRPr lang="en-US" dirty="0"/>
                    </a:p>
                  </a:txBody>
                  <a:tcPr/>
                </a:tc>
                <a:extLst>
                  <a:ext uri="{0D108BD9-81ED-4DB2-BD59-A6C34878D82A}">
                    <a16:rowId xmlns:a16="http://schemas.microsoft.com/office/drawing/2014/main" xmlns="" val="2530348574"/>
                  </a:ext>
                </a:extLst>
              </a:tr>
              <a:tr h="8063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cap="none" spc="0" dirty="0">
                          <a:solidFill>
                            <a:schemeClr val="tx1"/>
                          </a:solidFill>
                        </a:rPr>
                        <a:t>Front end</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Completed</a:t>
                      </a:r>
                    </a:p>
                  </a:txBody>
                  <a:tcPr/>
                </a:tc>
                <a:extLst>
                  <a:ext uri="{0D108BD9-81ED-4DB2-BD59-A6C34878D82A}">
                    <a16:rowId xmlns:a16="http://schemas.microsoft.com/office/drawing/2014/main" xmlns="" val="1676046357"/>
                  </a:ext>
                </a:extLst>
              </a:tr>
              <a:tr h="8063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cap="none" spc="0" dirty="0">
                          <a:solidFill>
                            <a:schemeClr val="tx1"/>
                          </a:solidFill>
                        </a:rPr>
                        <a:t>Back end</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Completed</a:t>
                      </a:r>
                    </a:p>
                  </a:txBody>
                  <a:tcPr/>
                </a:tc>
                <a:extLst>
                  <a:ext uri="{0D108BD9-81ED-4DB2-BD59-A6C34878D82A}">
                    <a16:rowId xmlns:a16="http://schemas.microsoft.com/office/drawing/2014/main" xmlns="" val="457639268"/>
                  </a:ext>
                </a:extLst>
              </a:tr>
            </a:tbl>
          </a:graphicData>
        </a:graphic>
      </p:graphicFrame>
      <p:sp>
        <p:nvSpPr>
          <p:cNvPr id="5" name="Rectangle 4">
            <a:extLst>
              <a:ext uri="{FF2B5EF4-FFF2-40B4-BE49-F238E27FC236}">
                <a16:creationId xmlns:a16="http://schemas.microsoft.com/office/drawing/2014/main" xmlns="" id="{41654667-C6C8-45CE-9CCC-FE79C986AED9}"/>
              </a:ext>
            </a:extLst>
          </p:cNvPr>
          <p:cNvSpPr/>
          <p:nvPr/>
        </p:nvSpPr>
        <p:spPr>
          <a:xfrm>
            <a:off x="3663809" y="6488668"/>
            <a:ext cx="5063887" cy="369332"/>
          </a:xfrm>
          <a:prstGeom prst="rect">
            <a:avLst/>
          </a:prstGeom>
        </p:spPr>
        <p:txBody>
          <a:bodyPr wrap="none">
            <a:spAutoFit/>
          </a:bodyPr>
          <a:lstStyle/>
          <a:p>
            <a:r>
              <a:rPr lang="en-US" b="1" dirty="0"/>
              <a:t>IT20261764 </a:t>
            </a:r>
            <a:r>
              <a:rPr lang="en-US" dirty="0"/>
              <a:t>|   D.M.D.H Dissanayake |   TMP-23-383</a:t>
            </a:r>
          </a:p>
        </p:txBody>
      </p:sp>
      <p:pic>
        <p:nvPicPr>
          <p:cNvPr id="11" name="Picture 10">
            <a:extLst>
              <a:ext uri="{FF2B5EF4-FFF2-40B4-BE49-F238E27FC236}">
                <a16:creationId xmlns:a16="http://schemas.microsoft.com/office/drawing/2014/main" xmlns="" id="{179E161F-F0A7-4B6A-B6A0-2F5A6033F5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7035">
            <a:off x="479741" y="3864728"/>
            <a:ext cx="2041319" cy="2354305"/>
          </a:xfrm>
          <a:prstGeom prst="rect">
            <a:avLst/>
          </a:prstGeom>
        </p:spPr>
      </p:pic>
    </p:spTree>
    <p:extLst>
      <p:ext uri="{BB962C8B-B14F-4D97-AF65-F5344CB8AC3E}">
        <p14:creationId xmlns:p14="http://schemas.microsoft.com/office/powerpoint/2010/main" val="959400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7C26BC-E705-4D0C-ACED-F87631404B6F}"/>
              </a:ext>
            </a:extLst>
          </p:cNvPr>
          <p:cNvSpPr>
            <a:spLocks noGrp="1"/>
          </p:cNvSpPr>
          <p:nvPr>
            <p:ph type="title"/>
          </p:nvPr>
        </p:nvSpPr>
        <p:spPr>
          <a:xfrm>
            <a:off x="1441365" y="2799714"/>
            <a:ext cx="10515600" cy="1325563"/>
          </a:xfrm>
        </p:spPr>
        <p:txBody>
          <a:bodyPr>
            <a:normAutofit/>
          </a:bodyPr>
          <a:lstStyle/>
          <a:p>
            <a:r>
              <a:rPr lang="en-US" sz="6600" b="1" dirty="0">
                <a:solidFill>
                  <a:schemeClr val="accent5">
                    <a:lumMod val="75000"/>
                  </a:schemeClr>
                </a:solidFill>
                <a:latin typeface="Times New Roman" panose="02020603050405020304" pitchFamily="18" charset="0"/>
                <a:cs typeface="Times New Roman" panose="02020603050405020304" pitchFamily="18" charset="0"/>
              </a:rPr>
              <a:t>Progress up to now</a:t>
            </a:r>
            <a:endParaRPr lang="en-US" sz="6600" dirty="0"/>
          </a:p>
        </p:txBody>
      </p:sp>
      <p:sp>
        <p:nvSpPr>
          <p:cNvPr id="4" name="TextBox 3">
            <a:extLst>
              <a:ext uri="{FF2B5EF4-FFF2-40B4-BE49-F238E27FC236}">
                <a16:creationId xmlns:a16="http://schemas.microsoft.com/office/drawing/2014/main" xmlns="" id="{52D4AE1F-F681-4FEC-B226-21142E5D065F}"/>
              </a:ext>
            </a:extLst>
          </p:cNvPr>
          <p:cNvSpPr txBox="1"/>
          <p:nvPr/>
        </p:nvSpPr>
        <p:spPr>
          <a:xfrm>
            <a:off x="5760720" y="365760"/>
            <a:ext cx="6325985" cy="1231106"/>
          </a:xfrm>
          <a:prstGeom prst="rect">
            <a:avLst/>
          </a:prstGeom>
          <a:noFill/>
        </p:spPr>
        <p:txBody>
          <a:bodyPr wrap="square" rtlCol="0">
            <a:spAutoFit/>
          </a:bodyPr>
          <a:lstStyle/>
          <a:p>
            <a:pPr algn="ctr"/>
            <a:r>
              <a:rPr lang="en-US" sz="2800" dirty="0">
                <a:effectLst>
                  <a:outerShdw blurRad="38100" dist="38100" dir="2700000" algn="tl">
                    <a:srgbClr val="000000">
                      <a:alpha val="43137"/>
                    </a:srgbClr>
                  </a:outerShdw>
                </a:effectLst>
                <a:latin typeface="Sitka Subheading" panose="02000505000000020004" pitchFamily="2" charset="0"/>
              </a:rPr>
              <a:t>MOTORBIKE DEFECT CHECKER AND PREDICTOR</a:t>
            </a:r>
          </a:p>
          <a:p>
            <a:endParaRPr lang="en-US" dirty="0"/>
          </a:p>
        </p:txBody>
      </p:sp>
      <p:pic>
        <p:nvPicPr>
          <p:cNvPr id="6" name="Content Placeholder 4" descr="A picture containing application&#10;&#10;Description automatically generated">
            <a:extLst>
              <a:ext uri="{FF2B5EF4-FFF2-40B4-BE49-F238E27FC236}">
                <a16:creationId xmlns:a16="http://schemas.microsoft.com/office/drawing/2014/main" xmlns="" id="{B9691C46-0736-465D-8971-477E9DB82853}"/>
              </a:ext>
            </a:extLst>
          </p:cNvPr>
          <p:cNvPicPr>
            <a:picLocks noChangeAspect="1"/>
          </p:cNvPicPr>
          <p:nvPr/>
        </p:nvPicPr>
        <p:blipFill>
          <a:blip r:embed="rId2"/>
          <a:stretch>
            <a:fillRect/>
          </a:stretch>
        </p:blipFill>
        <p:spPr>
          <a:xfrm>
            <a:off x="69272" y="6355225"/>
            <a:ext cx="2319251" cy="444585"/>
          </a:xfrm>
          <a:prstGeom prst="rect">
            <a:avLst/>
          </a:prstGeom>
        </p:spPr>
      </p:pic>
      <p:sp>
        <p:nvSpPr>
          <p:cNvPr id="7" name="TextBox 6">
            <a:extLst>
              <a:ext uri="{FF2B5EF4-FFF2-40B4-BE49-F238E27FC236}">
                <a16:creationId xmlns:a16="http://schemas.microsoft.com/office/drawing/2014/main" xmlns="" id="{CDBA6D14-A824-4F33-AB3E-5D175EB413BA}"/>
              </a:ext>
            </a:extLst>
          </p:cNvPr>
          <p:cNvSpPr txBox="1"/>
          <p:nvPr/>
        </p:nvSpPr>
        <p:spPr>
          <a:xfrm>
            <a:off x="798023" y="3837251"/>
            <a:ext cx="2219498" cy="954107"/>
          </a:xfrm>
          <a:prstGeom prst="rect">
            <a:avLst/>
          </a:prstGeom>
          <a:noFill/>
        </p:spPr>
        <p:txBody>
          <a:bodyPr wrap="square" rtlCol="0">
            <a:spAutoFit/>
          </a:bodyPr>
          <a:lstStyle/>
          <a:p>
            <a:r>
              <a:rPr lang="en-GB" sz="2800" b="1" dirty="0">
                <a:solidFill>
                  <a:srgbClr val="FFFFFF"/>
                </a:solidFill>
              </a:rPr>
              <a:t>Completion</a:t>
            </a:r>
            <a:r>
              <a:rPr lang="en-US" sz="2800" b="1" dirty="0">
                <a:solidFill>
                  <a:srgbClr val="FFFFFF"/>
                </a:solidFill>
              </a:rPr>
              <a:t> of the System</a:t>
            </a:r>
            <a:endParaRPr lang="en-US" sz="2800" dirty="0"/>
          </a:p>
        </p:txBody>
      </p:sp>
      <p:pic>
        <p:nvPicPr>
          <p:cNvPr id="10" name="Picture 9">
            <a:extLst>
              <a:ext uri="{FF2B5EF4-FFF2-40B4-BE49-F238E27FC236}">
                <a16:creationId xmlns:a16="http://schemas.microsoft.com/office/drawing/2014/main" xmlns="" id="{D644CEBC-E116-4C51-8AC3-0D5B4B0911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251" y="3902482"/>
            <a:ext cx="3179618" cy="2673474"/>
          </a:xfrm>
          <a:prstGeom prst="rect">
            <a:avLst/>
          </a:prstGeom>
        </p:spPr>
      </p:pic>
      <p:grpSp>
        <p:nvGrpSpPr>
          <p:cNvPr id="11" name="Group 10">
            <a:extLst>
              <a:ext uri="{FF2B5EF4-FFF2-40B4-BE49-F238E27FC236}">
                <a16:creationId xmlns:a16="http://schemas.microsoft.com/office/drawing/2014/main" xmlns="" id="{3FC9EA4C-32F0-4D16-8159-E430394F1CF8}"/>
              </a:ext>
            </a:extLst>
          </p:cNvPr>
          <p:cNvGrpSpPr/>
          <p:nvPr/>
        </p:nvGrpSpPr>
        <p:grpSpPr>
          <a:xfrm flipV="1">
            <a:off x="-81736" y="9135"/>
            <a:ext cx="2470259" cy="2388108"/>
            <a:chOff x="-214779" y="3818987"/>
            <a:chExt cx="3158686" cy="3053641"/>
          </a:xfrm>
        </p:grpSpPr>
        <p:grpSp>
          <p:nvGrpSpPr>
            <p:cNvPr id="12" name="Group 11">
              <a:extLst>
                <a:ext uri="{FF2B5EF4-FFF2-40B4-BE49-F238E27FC236}">
                  <a16:creationId xmlns:a16="http://schemas.microsoft.com/office/drawing/2014/main" xmlns="" id="{BBFD510A-C5A5-4A5A-84A8-C0B5E6395769}"/>
                </a:ext>
              </a:extLst>
            </p:cNvPr>
            <p:cNvGrpSpPr/>
            <p:nvPr/>
          </p:nvGrpSpPr>
          <p:grpSpPr>
            <a:xfrm rot="1587316">
              <a:off x="909065" y="3818987"/>
              <a:ext cx="1555538" cy="2302642"/>
              <a:chOff x="6477000" y="3016250"/>
              <a:chExt cx="1328738" cy="1966913"/>
            </a:xfrm>
          </p:grpSpPr>
          <p:sp>
            <p:nvSpPr>
              <p:cNvPr id="17" name="Freeform 21">
                <a:extLst>
                  <a:ext uri="{FF2B5EF4-FFF2-40B4-BE49-F238E27FC236}">
                    <a16:creationId xmlns:a16="http://schemas.microsoft.com/office/drawing/2014/main" xmlns="" id="{564F891F-FF51-4932-BF57-300AE33B717E}"/>
                  </a:ext>
                </a:extLst>
              </p:cNvPr>
              <p:cNvSpPr>
                <a:spLocks/>
              </p:cNvSpPr>
              <p:nvPr/>
            </p:nvSpPr>
            <p:spPr bwMode="auto">
              <a:xfrm>
                <a:off x="6477000" y="3162300"/>
                <a:ext cx="1328738" cy="1820863"/>
              </a:xfrm>
              <a:custGeom>
                <a:avLst/>
                <a:gdLst>
                  <a:gd name="T0" fmla="*/ 353 w 353"/>
                  <a:gd name="T1" fmla="*/ 461 h 485"/>
                  <a:gd name="T2" fmla="*/ 329 w 353"/>
                  <a:gd name="T3" fmla="*/ 485 h 485"/>
                  <a:gd name="T4" fmla="*/ 24 w 353"/>
                  <a:gd name="T5" fmla="*/ 485 h 485"/>
                  <a:gd name="T6" fmla="*/ 0 w 353"/>
                  <a:gd name="T7" fmla="*/ 461 h 485"/>
                  <a:gd name="T8" fmla="*/ 0 w 353"/>
                  <a:gd name="T9" fmla="*/ 24 h 485"/>
                  <a:gd name="T10" fmla="*/ 24 w 353"/>
                  <a:gd name="T11" fmla="*/ 0 h 485"/>
                  <a:gd name="T12" fmla="*/ 329 w 353"/>
                  <a:gd name="T13" fmla="*/ 0 h 485"/>
                  <a:gd name="T14" fmla="*/ 353 w 353"/>
                  <a:gd name="T15" fmla="*/ 24 h 485"/>
                  <a:gd name="T16" fmla="*/ 353 w 353"/>
                  <a:gd name="T17" fmla="*/ 461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3" h="485">
                    <a:moveTo>
                      <a:pt x="353" y="461"/>
                    </a:moveTo>
                    <a:cubicBezTo>
                      <a:pt x="353" y="475"/>
                      <a:pt x="343" y="485"/>
                      <a:pt x="329" y="485"/>
                    </a:cubicBezTo>
                    <a:cubicBezTo>
                      <a:pt x="24" y="485"/>
                      <a:pt x="24" y="485"/>
                      <a:pt x="24" y="485"/>
                    </a:cubicBezTo>
                    <a:cubicBezTo>
                      <a:pt x="11" y="485"/>
                      <a:pt x="0" y="475"/>
                      <a:pt x="0" y="461"/>
                    </a:cubicBezTo>
                    <a:cubicBezTo>
                      <a:pt x="0" y="24"/>
                      <a:pt x="0" y="24"/>
                      <a:pt x="0" y="24"/>
                    </a:cubicBezTo>
                    <a:cubicBezTo>
                      <a:pt x="0" y="11"/>
                      <a:pt x="11" y="0"/>
                      <a:pt x="24" y="0"/>
                    </a:cubicBezTo>
                    <a:cubicBezTo>
                      <a:pt x="329" y="0"/>
                      <a:pt x="329" y="0"/>
                      <a:pt x="329" y="0"/>
                    </a:cubicBezTo>
                    <a:cubicBezTo>
                      <a:pt x="343" y="0"/>
                      <a:pt x="353" y="11"/>
                      <a:pt x="353" y="24"/>
                    </a:cubicBezTo>
                    <a:lnTo>
                      <a:pt x="353" y="461"/>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22">
                <a:extLst>
                  <a:ext uri="{FF2B5EF4-FFF2-40B4-BE49-F238E27FC236}">
                    <a16:creationId xmlns:a16="http://schemas.microsoft.com/office/drawing/2014/main" xmlns="" id="{1073C461-7198-493E-995F-03467B4E6069}"/>
                  </a:ext>
                </a:extLst>
              </p:cNvPr>
              <p:cNvSpPr>
                <a:spLocks noChangeArrowheads="1"/>
              </p:cNvSpPr>
              <p:nvPr/>
            </p:nvSpPr>
            <p:spPr bwMode="auto">
              <a:xfrm>
                <a:off x="6597650" y="3302000"/>
                <a:ext cx="1087438" cy="1504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3">
                <a:extLst>
                  <a:ext uri="{FF2B5EF4-FFF2-40B4-BE49-F238E27FC236}">
                    <a16:creationId xmlns:a16="http://schemas.microsoft.com/office/drawing/2014/main" xmlns="" id="{5C85B9CC-61B7-463B-87CD-3315B85B725D}"/>
                  </a:ext>
                </a:extLst>
              </p:cNvPr>
              <p:cNvSpPr>
                <a:spLocks/>
              </p:cNvSpPr>
              <p:nvPr/>
            </p:nvSpPr>
            <p:spPr bwMode="auto">
              <a:xfrm>
                <a:off x="6591300" y="3294062"/>
                <a:ext cx="1101725" cy="1520825"/>
              </a:xfrm>
              <a:custGeom>
                <a:avLst/>
                <a:gdLst>
                  <a:gd name="T0" fmla="*/ 689 w 694"/>
                  <a:gd name="T1" fmla="*/ 953 h 958"/>
                  <a:gd name="T2" fmla="*/ 689 w 694"/>
                  <a:gd name="T3" fmla="*/ 948 h 958"/>
                  <a:gd name="T4" fmla="*/ 9 w 694"/>
                  <a:gd name="T5" fmla="*/ 948 h 958"/>
                  <a:gd name="T6" fmla="*/ 9 w 694"/>
                  <a:gd name="T7" fmla="*/ 9 h 958"/>
                  <a:gd name="T8" fmla="*/ 684 w 694"/>
                  <a:gd name="T9" fmla="*/ 9 h 958"/>
                  <a:gd name="T10" fmla="*/ 684 w 694"/>
                  <a:gd name="T11" fmla="*/ 953 h 958"/>
                  <a:gd name="T12" fmla="*/ 689 w 694"/>
                  <a:gd name="T13" fmla="*/ 953 h 958"/>
                  <a:gd name="T14" fmla="*/ 689 w 694"/>
                  <a:gd name="T15" fmla="*/ 948 h 958"/>
                  <a:gd name="T16" fmla="*/ 689 w 694"/>
                  <a:gd name="T17" fmla="*/ 953 h 958"/>
                  <a:gd name="T18" fmla="*/ 694 w 694"/>
                  <a:gd name="T19" fmla="*/ 953 h 958"/>
                  <a:gd name="T20" fmla="*/ 694 w 694"/>
                  <a:gd name="T21" fmla="*/ 0 h 958"/>
                  <a:gd name="T22" fmla="*/ 0 w 694"/>
                  <a:gd name="T23" fmla="*/ 0 h 958"/>
                  <a:gd name="T24" fmla="*/ 0 w 694"/>
                  <a:gd name="T25" fmla="*/ 958 h 958"/>
                  <a:gd name="T26" fmla="*/ 694 w 694"/>
                  <a:gd name="T27" fmla="*/ 958 h 958"/>
                  <a:gd name="T28" fmla="*/ 694 w 694"/>
                  <a:gd name="T29" fmla="*/ 953 h 958"/>
                  <a:gd name="T30" fmla="*/ 689 w 694"/>
                  <a:gd name="T31" fmla="*/ 953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4" h="958">
                    <a:moveTo>
                      <a:pt x="689" y="953"/>
                    </a:moveTo>
                    <a:lnTo>
                      <a:pt x="689" y="948"/>
                    </a:lnTo>
                    <a:lnTo>
                      <a:pt x="9" y="948"/>
                    </a:lnTo>
                    <a:lnTo>
                      <a:pt x="9" y="9"/>
                    </a:lnTo>
                    <a:lnTo>
                      <a:pt x="684" y="9"/>
                    </a:lnTo>
                    <a:lnTo>
                      <a:pt x="684" y="953"/>
                    </a:lnTo>
                    <a:lnTo>
                      <a:pt x="689" y="953"/>
                    </a:lnTo>
                    <a:lnTo>
                      <a:pt x="689" y="948"/>
                    </a:lnTo>
                    <a:lnTo>
                      <a:pt x="689" y="953"/>
                    </a:lnTo>
                    <a:lnTo>
                      <a:pt x="694" y="953"/>
                    </a:lnTo>
                    <a:lnTo>
                      <a:pt x="694" y="0"/>
                    </a:lnTo>
                    <a:lnTo>
                      <a:pt x="0" y="0"/>
                    </a:lnTo>
                    <a:lnTo>
                      <a:pt x="0" y="958"/>
                    </a:lnTo>
                    <a:lnTo>
                      <a:pt x="694" y="958"/>
                    </a:lnTo>
                    <a:lnTo>
                      <a:pt x="694" y="953"/>
                    </a:lnTo>
                    <a:lnTo>
                      <a:pt x="689" y="9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4">
                <a:extLst>
                  <a:ext uri="{FF2B5EF4-FFF2-40B4-BE49-F238E27FC236}">
                    <a16:creationId xmlns:a16="http://schemas.microsoft.com/office/drawing/2014/main" xmlns="" id="{FBFC53DE-E8E6-4B65-A51E-1DBCCD4885C5}"/>
                  </a:ext>
                </a:extLst>
              </p:cNvPr>
              <p:cNvSpPr>
                <a:spLocks/>
              </p:cNvSpPr>
              <p:nvPr/>
            </p:nvSpPr>
            <p:spPr bwMode="auto">
              <a:xfrm>
                <a:off x="6786563" y="3609975"/>
                <a:ext cx="711200" cy="0"/>
              </a:xfrm>
              <a:custGeom>
                <a:avLst/>
                <a:gdLst>
                  <a:gd name="T0" fmla="*/ 0 w 448"/>
                  <a:gd name="T1" fmla="*/ 448 w 448"/>
                  <a:gd name="T2" fmla="*/ 0 w 448"/>
                </a:gdLst>
                <a:ahLst/>
                <a:cxnLst>
                  <a:cxn ang="0">
                    <a:pos x="T0" y="0"/>
                  </a:cxn>
                  <a:cxn ang="0">
                    <a:pos x="T1" y="0"/>
                  </a:cxn>
                  <a:cxn ang="0">
                    <a:pos x="T2" y="0"/>
                  </a:cxn>
                </a:cxnLst>
                <a:rect l="0" t="0" r="r" b="b"/>
                <a:pathLst>
                  <a:path w="448">
                    <a:moveTo>
                      <a:pt x="0" y="0"/>
                    </a:moveTo>
                    <a:lnTo>
                      <a:pt x="44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Line 25">
                <a:extLst>
                  <a:ext uri="{FF2B5EF4-FFF2-40B4-BE49-F238E27FC236}">
                    <a16:creationId xmlns:a16="http://schemas.microsoft.com/office/drawing/2014/main" xmlns="" id="{802664AA-50A7-4786-BD29-A676E1D94979}"/>
                  </a:ext>
                </a:extLst>
              </p:cNvPr>
              <p:cNvSpPr>
                <a:spLocks noChangeShapeType="1"/>
              </p:cNvSpPr>
              <p:nvPr/>
            </p:nvSpPr>
            <p:spPr bwMode="auto">
              <a:xfrm>
                <a:off x="6786563" y="3609975"/>
                <a:ext cx="7112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6">
                <a:extLst>
                  <a:ext uri="{FF2B5EF4-FFF2-40B4-BE49-F238E27FC236}">
                    <a16:creationId xmlns:a16="http://schemas.microsoft.com/office/drawing/2014/main" xmlns="" id="{0841311E-6056-47FE-BA0A-62C1970876B2}"/>
                  </a:ext>
                </a:extLst>
              </p:cNvPr>
              <p:cNvSpPr>
                <a:spLocks/>
              </p:cNvSpPr>
              <p:nvPr/>
            </p:nvSpPr>
            <p:spPr bwMode="auto">
              <a:xfrm>
                <a:off x="6764338" y="3586163"/>
                <a:ext cx="755650" cy="46038"/>
              </a:xfrm>
              <a:custGeom>
                <a:avLst/>
                <a:gdLst>
                  <a:gd name="T0" fmla="*/ 6 w 201"/>
                  <a:gd name="T1" fmla="*/ 12 h 12"/>
                  <a:gd name="T2" fmla="*/ 195 w 201"/>
                  <a:gd name="T3" fmla="*/ 12 h 12"/>
                  <a:gd name="T4" fmla="*/ 201 w 201"/>
                  <a:gd name="T5" fmla="*/ 6 h 12"/>
                  <a:gd name="T6" fmla="*/ 195 w 201"/>
                  <a:gd name="T7" fmla="*/ 0 h 12"/>
                  <a:gd name="T8" fmla="*/ 6 w 201"/>
                  <a:gd name="T9" fmla="*/ 0 h 12"/>
                  <a:gd name="T10" fmla="*/ 0 w 201"/>
                  <a:gd name="T11" fmla="*/ 6 h 12"/>
                  <a:gd name="T12" fmla="*/ 6 w 20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01" h="12">
                    <a:moveTo>
                      <a:pt x="6" y="12"/>
                    </a:moveTo>
                    <a:cubicBezTo>
                      <a:pt x="195" y="12"/>
                      <a:pt x="195" y="12"/>
                      <a:pt x="195" y="12"/>
                    </a:cubicBezTo>
                    <a:cubicBezTo>
                      <a:pt x="199" y="12"/>
                      <a:pt x="201" y="9"/>
                      <a:pt x="201" y="6"/>
                    </a:cubicBezTo>
                    <a:cubicBezTo>
                      <a:pt x="201" y="2"/>
                      <a:pt x="199" y="0"/>
                      <a:pt x="195" y="0"/>
                    </a:cubicBezTo>
                    <a:cubicBezTo>
                      <a:pt x="6" y="0"/>
                      <a:pt x="6" y="0"/>
                      <a:pt x="6" y="0"/>
                    </a:cubicBezTo>
                    <a:cubicBezTo>
                      <a:pt x="3" y="0"/>
                      <a:pt x="0" y="2"/>
                      <a:pt x="0" y="6"/>
                    </a:cubicBezTo>
                    <a:cubicBezTo>
                      <a:pt x="0" y="9"/>
                      <a:pt x="3" y="12"/>
                      <a:pt x="6" y="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7">
                <a:extLst>
                  <a:ext uri="{FF2B5EF4-FFF2-40B4-BE49-F238E27FC236}">
                    <a16:creationId xmlns:a16="http://schemas.microsoft.com/office/drawing/2014/main" xmlns="" id="{CFE0A200-B664-42AE-A310-6359C4FA550D}"/>
                  </a:ext>
                </a:extLst>
              </p:cNvPr>
              <p:cNvSpPr>
                <a:spLocks/>
              </p:cNvSpPr>
              <p:nvPr/>
            </p:nvSpPr>
            <p:spPr bwMode="auto">
              <a:xfrm>
                <a:off x="6721475" y="3759200"/>
                <a:ext cx="839788" cy="0"/>
              </a:xfrm>
              <a:custGeom>
                <a:avLst/>
                <a:gdLst>
                  <a:gd name="T0" fmla="*/ 0 w 529"/>
                  <a:gd name="T1" fmla="*/ 529 w 529"/>
                  <a:gd name="T2" fmla="*/ 0 w 529"/>
                </a:gdLst>
                <a:ahLst/>
                <a:cxnLst>
                  <a:cxn ang="0">
                    <a:pos x="T0" y="0"/>
                  </a:cxn>
                  <a:cxn ang="0">
                    <a:pos x="T1" y="0"/>
                  </a:cxn>
                  <a:cxn ang="0">
                    <a:pos x="T2" y="0"/>
                  </a:cxn>
                </a:cxnLst>
                <a:rect l="0" t="0" r="r" b="b"/>
                <a:pathLst>
                  <a:path w="529">
                    <a:moveTo>
                      <a:pt x="0" y="0"/>
                    </a:moveTo>
                    <a:lnTo>
                      <a:pt x="529"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Line 28">
                <a:extLst>
                  <a:ext uri="{FF2B5EF4-FFF2-40B4-BE49-F238E27FC236}">
                    <a16:creationId xmlns:a16="http://schemas.microsoft.com/office/drawing/2014/main" xmlns="" id="{79F93A46-E11B-4BDD-8F6C-5C6F0B82F6F2}"/>
                  </a:ext>
                </a:extLst>
              </p:cNvPr>
              <p:cNvSpPr>
                <a:spLocks noChangeShapeType="1"/>
              </p:cNvSpPr>
              <p:nvPr/>
            </p:nvSpPr>
            <p:spPr bwMode="auto">
              <a:xfrm>
                <a:off x="6721475" y="3759200"/>
                <a:ext cx="839788"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9">
                <a:extLst>
                  <a:ext uri="{FF2B5EF4-FFF2-40B4-BE49-F238E27FC236}">
                    <a16:creationId xmlns:a16="http://schemas.microsoft.com/office/drawing/2014/main" xmlns="" id="{53474C38-3E8A-4D20-82CB-125672063E53}"/>
                  </a:ext>
                </a:extLst>
              </p:cNvPr>
              <p:cNvSpPr>
                <a:spLocks/>
              </p:cNvSpPr>
              <p:nvPr/>
            </p:nvSpPr>
            <p:spPr bwMode="auto">
              <a:xfrm>
                <a:off x="6699250" y="3736975"/>
                <a:ext cx="884238" cy="44450"/>
              </a:xfrm>
              <a:custGeom>
                <a:avLst/>
                <a:gdLst>
                  <a:gd name="T0" fmla="*/ 6 w 235"/>
                  <a:gd name="T1" fmla="*/ 12 h 12"/>
                  <a:gd name="T2" fmla="*/ 229 w 235"/>
                  <a:gd name="T3" fmla="*/ 12 h 12"/>
                  <a:gd name="T4" fmla="*/ 235 w 235"/>
                  <a:gd name="T5" fmla="*/ 6 h 12"/>
                  <a:gd name="T6" fmla="*/ 229 w 235"/>
                  <a:gd name="T7" fmla="*/ 0 h 12"/>
                  <a:gd name="T8" fmla="*/ 6 w 235"/>
                  <a:gd name="T9" fmla="*/ 0 h 12"/>
                  <a:gd name="T10" fmla="*/ 0 w 235"/>
                  <a:gd name="T11" fmla="*/ 6 h 12"/>
                  <a:gd name="T12" fmla="*/ 6 w 235"/>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35" h="12">
                    <a:moveTo>
                      <a:pt x="6" y="12"/>
                    </a:moveTo>
                    <a:cubicBezTo>
                      <a:pt x="229" y="12"/>
                      <a:pt x="229" y="12"/>
                      <a:pt x="229" y="12"/>
                    </a:cubicBezTo>
                    <a:cubicBezTo>
                      <a:pt x="232" y="12"/>
                      <a:pt x="235" y="10"/>
                      <a:pt x="235" y="6"/>
                    </a:cubicBezTo>
                    <a:cubicBezTo>
                      <a:pt x="235" y="3"/>
                      <a:pt x="232" y="0"/>
                      <a:pt x="229" y="0"/>
                    </a:cubicBezTo>
                    <a:cubicBezTo>
                      <a:pt x="6" y="0"/>
                      <a:pt x="6" y="0"/>
                      <a:pt x="6" y="0"/>
                    </a:cubicBezTo>
                    <a:cubicBezTo>
                      <a:pt x="3" y="0"/>
                      <a:pt x="0" y="3"/>
                      <a:pt x="0" y="6"/>
                    </a:cubicBezTo>
                    <a:cubicBezTo>
                      <a:pt x="0" y="10"/>
                      <a:pt x="3" y="12"/>
                      <a:pt x="6" y="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30">
                <a:extLst>
                  <a:ext uri="{FF2B5EF4-FFF2-40B4-BE49-F238E27FC236}">
                    <a16:creationId xmlns:a16="http://schemas.microsoft.com/office/drawing/2014/main" xmlns="" id="{8A498248-4A0A-4D5E-BF29-688E5ADA2C86}"/>
                  </a:ext>
                </a:extLst>
              </p:cNvPr>
              <p:cNvSpPr>
                <a:spLocks/>
              </p:cNvSpPr>
              <p:nvPr/>
            </p:nvSpPr>
            <p:spPr bwMode="auto">
              <a:xfrm>
                <a:off x="6786563" y="3913188"/>
                <a:ext cx="711200" cy="0"/>
              </a:xfrm>
              <a:custGeom>
                <a:avLst/>
                <a:gdLst>
                  <a:gd name="T0" fmla="*/ 0 w 448"/>
                  <a:gd name="T1" fmla="*/ 448 w 448"/>
                  <a:gd name="T2" fmla="*/ 0 w 448"/>
                </a:gdLst>
                <a:ahLst/>
                <a:cxnLst>
                  <a:cxn ang="0">
                    <a:pos x="T0" y="0"/>
                  </a:cxn>
                  <a:cxn ang="0">
                    <a:pos x="T1" y="0"/>
                  </a:cxn>
                  <a:cxn ang="0">
                    <a:pos x="T2" y="0"/>
                  </a:cxn>
                </a:cxnLst>
                <a:rect l="0" t="0" r="r" b="b"/>
                <a:pathLst>
                  <a:path w="448">
                    <a:moveTo>
                      <a:pt x="0" y="0"/>
                    </a:moveTo>
                    <a:lnTo>
                      <a:pt x="44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Line 31">
                <a:extLst>
                  <a:ext uri="{FF2B5EF4-FFF2-40B4-BE49-F238E27FC236}">
                    <a16:creationId xmlns:a16="http://schemas.microsoft.com/office/drawing/2014/main" xmlns="" id="{A9103891-D989-4ED0-87B7-ADCE3DE7C6FD}"/>
                  </a:ext>
                </a:extLst>
              </p:cNvPr>
              <p:cNvSpPr>
                <a:spLocks noChangeShapeType="1"/>
              </p:cNvSpPr>
              <p:nvPr/>
            </p:nvSpPr>
            <p:spPr bwMode="auto">
              <a:xfrm>
                <a:off x="6786563" y="3913188"/>
                <a:ext cx="7112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32">
                <a:extLst>
                  <a:ext uri="{FF2B5EF4-FFF2-40B4-BE49-F238E27FC236}">
                    <a16:creationId xmlns:a16="http://schemas.microsoft.com/office/drawing/2014/main" xmlns="" id="{30CCE53D-952E-4A66-AE2E-4E9287982AA8}"/>
                  </a:ext>
                </a:extLst>
              </p:cNvPr>
              <p:cNvSpPr>
                <a:spLocks/>
              </p:cNvSpPr>
              <p:nvPr/>
            </p:nvSpPr>
            <p:spPr bwMode="auto">
              <a:xfrm>
                <a:off x="6764338" y="3890963"/>
                <a:ext cx="755650" cy="44450"/>
              </a:xfrm>
              <a:custGeom>
                <a:avLst/>
                <a:gdLst>
                  <a:gd name="T0" fmla="*/ 6 w 201"/>
                  <a:gd name="T1" fmla="*/ 12 h 12"/>
                  <a:gd name="T2" fmla="*/ 195 w 201"/>
                  <a:gd name="T3" fmla="*/ 12 h 12"/>
                  <a:gd name="T4" fmla="*/ 201 w 201"/>
                  <a:gd name="T5" fmla="*/ 6 h 12"/>
                  <a:gd name="T6" fmla="*/ 195 w 201"/>
                  <a:gd name="T7" fmla="*/ 0 h 12"/>
                  <a:gd name="T8" fmla="*/ 6 w 201"/>
                  <a:gd name="T9" fmla="*/ 0 h 12"/>
                  <a:gd name="T10" fmla="*/ 0 w 201"/>
                  <a:gd name="T11" fmla="*/ 6 h 12"/>
                  <a:gd name="T12" fmla="*/ 6 w 20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01" h="12">
                    <a:moveTo>
                      <a:pt x="6" y="12"/>
                    </a:moveTo>
                    <a:cubicBezTo>
                      <a:pt x="195" y="12"/>
                      <a:pt x="195" y="12"/>
                      <a:pt x="195" y="12"/>
                    </a:cubicBezTo>
                    <a:cubicBezTo>
                      <a:pt x="199" y="12"/>
                      <a:pt x="201" y="10"/>
                      <a:pt x="201" y="6"/>
                    </a:cubicBezTo>
                    <a:cubicBezTo>
                      <a:pt x="201" y="3"/>
                      <a:pt x="199" y="0"/>
                      <a:pt x="195" y="0"/>
                    </a:cubicBezTo>
                    <a:cubicBezTo>
                      <a:pt x="6" y="0"/>
                      <a:pt x="6" y="0"/>
                      <a:pt x="6" y="0"/>
                    </a:cubicBezTo>
                    <a:cubicBezTo>
                      <a:pt x="3" y="0"/>
                      <a:pt x="0" y="3"/>
                      <a:pt x="0" y="6"/>
                    </a:cubicBezTo>
                    <a:cubicBezTo>
                      <a:pt x="0" y="10"/>
                      <a:pt x="3" y="12"/>
                      <a:pt x="6" y="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3">
                <a:extLst>
                  <a:ext uri="{FF2B5EF4-FFF2-40B4-BE49-F238E27FC236}">
                    <a16:creationId xmlns:a16="http://schemas.microsoft.com/office/drawing/2014/main" xmlns="" id="{EA539CDC-43C1-4E90-B442-275540FB7AD0}"/>
                  </a:ext>
                </a:extLst>
              </p:cNvPr>
              <p:cNvSpPr>
                <a:spLocks/>
              </p:cNvSpPr>
              <p:nvPr/>
            </p:nvSpPr>
            <p:spPr bwMode="auto">
              <a:xfrm>
                <a:off x="6721475" y="4067175"/>
                <a:ext cx="839788" cy="0"/>
              </a:xfrm>
              <a:custGeom>
                <a:avLst/>
                <a:gdLst>
                  <a:gd name="T0" fmla="*/ 0 w 529"/>
                  <a:gd name="T1" fmla="*/ 529 w 529"/>
                  <a:gd name="T2" fmla="*/ 0 w 529"/>
                </a:gdLst>
                <a:ahLst/>
                <a:cxnLst>
                  <a:cxn ang="0">
                    <a:pos x="T0" y="0"/>
                  </a:cxn>
                  <a:cxn ang="0">
                    <a:pos x="T1" y="0"/>
                  </a:cxn>
                  <a:cxn ang="0">
                    <a:pos x="T2" y="0"/>
                  </a:cxn>
                </a:cxnLst>
                <a:rect l="0" t="0" r="r" b="b"/>
                <a:pathLst>
                  <a:path w="529">
                    <a:moveTo>
                      <a:pt x="0" y="0"/>
                    </a:moveTo>
                    <a:lnTo>
                      <a:pt x="529"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Line 34">
                <a:extLst>
                  <a:ext uri="{FF2B5EF4-FFF2-40B4-BE49-F238E27FC236}">
                    <a16:creationId xmlns:a16="http://schemas.microsoft.com/office/drawing/2014/main" xmlns="" id="{9BEC0E7A-5E69-4549-B6CF-8CF5636AC086}"/>
                  </a:ext>
                </a:extLst>
              </p:cNvPr>
              <p:cNvSpPr>
                <a:spLocks noChangeShapeType="1"/>
              </p:cNvSpPr>
              <p:nvPr/>
            </p:nvSpPr>
            <p:spPr bwMode="auto">
              <a:xfrm>
                <a:off x="6721475" y="4067175"/>
                <a:ext cx="839788"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5">
                <a:extLst>
                  <a:ext uri="{FF2B5EF4-FFF2-40B4-BE49-F238E27FC236}">
                    <a16:creationId xmlns:a16="http://schemas.microsoft.com/office/drawing/2014/main" xmlns="" id="{3B65440C-1C1D-4672-BF00-F1D1A91EED27}"/>
                  </a:ext>
                </a:extLst>
              </p:cNvPr>
              <p:cNvSpPr>
                <a:spLocks/>
              </p:cNvSpPr>
              <p:nvPr/>
            </p:nvSpPr>
            <p:spPr bwMode="auto">
              <a:xfrm>
                <a:off x="6699250" y="4044950"/>
                <a:ext cx="884238" cy="44450"/>
              </a:xfrm>
              <a:custGeom>
                <a:avLst/>
                <a:gdLst>
                  <a:gd name="T0" fmla="*/ 6 w 235"/>
                  <a:gd name="T1" fmla="*/ 12 h 12"/>
                  <a:gd name="T2" fmla="*/ 229 w 235"/>
                  <a:gd name="T3" fmla="*/ 12 h 12"/>
                  <a:gd name="T4" fmla="*/ 235 w 235"/>
                  <a:gd name="T5" fmla="*/ 6 h 12"/>
                  <a:gd name="T6" fmla="*/ 229 w 235"/>
                  <a:gd name="T7" fmla="*/ 0 h 12"/>
                  <a:gd name="T8" fmla="*/ 6 w 235"/>
                  <a:gd name="T9" fmla="*/ 0 h 12"/>
                  <a:gd name="T10" fmla="*/ 0 w 235"/>
                  <a:gd name="T11" fmla="*/ 6 h 12"/>
                  <a:gd name="T12" fmla="*/ 6 w 235"/>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35" h="12">
                    <a:moveTo>
                      <a:pt x="6" y="12"/>
                    </a:moveTo>
                    <a:cubicBezTo>
                      <a:pt x="229" y="12"/>
                      <a:pt x="229" y="12"/>
                      <a:pt x="229" y="12"/>
                    </a:cubicBezTo>
                    <a:cubicBezTo>
                      <a:pt x="232" y="12"/>
                      <a:pt x="235" y="9"/>
                      <a:pt x="235" y="6"/>
                    </a:cubicBezTo>
                    <a:cubicBezTo>
                      <a:pt x="235" y="3"/>
                      <a:pt x="232" y="0"/>
                      <a:pt x="229" y="0"/>
                    </a:cubicBezTo>
                    <a:cubicBezTo>
                      <a:pt x="6" y="0"/>
                      <a:pt x="6" y="0"/>
                      <a:pt x="6" y="0"/>
                    </a:cubicBezTo>
                    <a:cubicBezTo>
                      <a:pt x="3" y="0"/>
                      <a:pt x="0" y="3"/>
                      <a:pt x="0" y="6"/>
                    </a:cubicBezTo>
                    <a:cubicBezTo>
                      <a:pt x="0" y="9"/>
                      <a:pt x="3" y="12"/>
                      <a:pt x="6" y="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6">
                <a:extLst>
                  <a:ext uri="{FF2B5EF4-FFF2-40B4-BE49-F238E27FC236}">
                    <a16:creationId xmlns:a16="http://schemas.microsoft.com/office/drawing/2014/main" xmlns="" id="{19E2ED3D-7ED4-496E-B629-AF502C4571BE}"/>
                  </a:ext>
                </a:extLst>
              </p:cNvPr>
              <p:cNvSpPr>
                <a:spLocks/>
              </p:cNvSpPr>
              <p:nvPr/>
            </p:nvSpPr>
            <p:spPr bwMode="auto">
              <a:xfrm>
                <a:off x="6786563" y="4221163"/>
                <a:ext cx="711200" cy="0"/>
              </a:xfrm>
              <a:custGeom>
                <a:avLst/>
                <a:gdLst>
                  <a:gd name="T0" fmla="*/ 0 w 448"/>
                  <a:gd name="T1" fmla="*/ 448 w 448"/>
                  <a:gd name="T2" fmla="*/ 0 w 448"/>
                </a:gdLst>
                <a:ahLst/>
                <a:cxnLst>
                  <a:cxn ang="0">
                    <a:pos x="T0" y="0"/>
                  </a:cxn>
                  <a:cxn ang="0">
                    <a:pos x="T1" y="0"/>
                  </a:cxn>
                  <a:cxn ang="0">
                    <a:pos x="T2" y="0"/>
                  </a:cxn>
                </a:cxnLst>
                <a:rect l="0" t="0" r="r" b="b"/>
                <a:pathLst>
                  <a:path w="448">
                    <a:moveTo>
                      <a:pt x="0" y="0"/>
                    </a:moveTo>
                    <a:lnTo>
                      <a:pt x="44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Line 37">
                <a:extLst>
                  <a:ext uri="{FF2B5EF4-FFF2-40B4-BE49-F238E27FC236}">
                    <a16:creationId xmlns:a16="http://schemas.microsoft.com/office/drawing/2014/main" xmlns="" id="{F9541E52-D17E-491F-8901-244D4EFA597E}"/>
                  </a:ext>
                </a:extLst>
              </p:cNvPr>
              <p:cNvSpPr>
                <a:spLocks noChangeShapeType="1"/>
              </p:cNvSpPr>
              <p:nvPr/>
            </p:nvSpPr>
            <p:spPr bwMode="auto">
              <a:xfrm>
                <a:off x="6786563" y="4221163"/>
                <a:ext cx="7112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8">
                <a:extLst>
                  <a:ext uri="{FF2B5EF4-FFF2-40B4-BE49-F238E27FC236}">
                    <a16:creationId xmlns:a16="http://schemas.microsoft.com/office/drawing/2014/main" xmlns="" id="{F329D999-00FE-4890-B2D9-BCED5254433D}"/>
                  </a:ext>
                </a:extLst>
              </p:cNvPr>
              <p:cNvSpPr>
                <a:spLocks/>
              </p:cNvSpPr>
              <p:nvPr/>
            </p:nvSpPr>
            <p:spPr bwMode="auto">
              <a:xfrm>
                <a:off x="6764338" y="4198938"/>
                <a:ext cx="755650" cy="44450"/>
              </a:xfrm>
              <a:custGeom>
                <a:avLst/>
                <a:gdLst>
                  <a:gd name="T0" fmla="*/ 6 w 201"/>
                  <a:gd name="T1" fmla="*/ 12 h 12"/>
                  <a:gd name="T2" fmla="*/ 195 w 201"/>
                  <a:gd name="T3" fmla="*/ 12 h 12"/>
                  <a:gd name="T4" fmla="*/ 201 w 201"/>
                  <a:gd name="T5" fmla="*/ 6 h 12"/>
                  <a:gd name="T6" fmla="*/ 195 w 201"/>
                  <a:gd name="T7" fmla="*/ 0 h 12"/>
                  <a:gd name="T8" fmla="*/ 6 w 201"/>
                  <a:gd name="T9" fmla="*/ 0 h 12"/>
                  <a:gd name="T10" fmla="*/ 0 w 201"/>
                  <a:gd name="T11" fmla="*/ 6 h 12"/>
                  <a:gd name="T12" fmla="*/ 6 w 20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01" h="12">
                    <a:moveTo>
                      <a:pt x="6" y="12"/>
                    </a:moveTo>
                    <a:cubicBezTo>
                      <a:pt x="195" y="12"/>
                      <a:pt x="195" y="12"/>
                      <a:pt x="195" y="12"/>
                    </a:cubicBezTo>
                    <a:cubicBezTo>
                      <a:pt x="199" y="12"/>
                      <a:pt x="201" y="9"/>
                      <a:pt x="201" y="6"/>
                    </a:cubicBezTo>
                    <a:cubicBezTo>
                      <a:pt x="201" y="2"/>
                      <a:pt x="199" y="0"/>
                      <a:pt x="195" y="0"/>
                    </a:cubicBezTo>
                    <a:cubicBezTo>
                      <a:pt x="6" y="0"/>
                      <a:pt x="6" y="0"/>
                      <a:pt x="6" y="0"/>
                    </a:cubicBezTo>
                    <a:cubicBezTo>
                      <a:pt x="3" y="0"/>
                      <a:pt x="0" y="2"/>
                      <a:pt x="0" y="6"/>
                    </a:cubicBezTo>
                    <a:cubicBezTo>
                      <a:pt x="0" y="9"/>
                      <a:pt x="3" y="12"/>
                      <a:pt x="6" y="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9">
                <a:extLst>
                  <a:ext uri="{FF2B5EF4-FFF2-40B4-BE49-F238E27FC236}">
                    <a16:creationId xmlns:a16="http://schemas.microsoft.com/office/drawing/2014/main" xmlns="" id="{F9AB4DC5-B9FE-430B-A04C-5EE9535432ED}"/>
                  </a:ext>
                </a:extLst>
              </p:cNvPr>
              <p:cNvSpPr>
                <a:spLocks/>
              </p:cNvSpPr>
              <p:nvPr/>
            </p:nvSpPr>
            <p:spPr bwMode="auto">
              <a:xfrm>
                <a:off x="6786563" y="4525963"/>
                <a:ext cx="711200" cy="0"/>
              </a:xfrm>
              <a:custGeom>
                <a:avLst/>
                <a:gdLst>
                  <a:gd name="T0" fmla="*/ 0 w 448"/>
                  <a:gd name="T1" fmla="*/ 448 w 448"/>
                  <a:gd name="T2" fmla="*/ 0 w 448"/>
                </a:gdLst>
                <a:ahLst/>
                <a:cxnLst>
                  <a:cxn ang="0">
                    <a:pos x="T0" y="0"/>
                  </a:cxn>
                  <a:cxn ang="0">
                    <a:pos x="T1" y="0"/>
                  </a:cxn>
                  <a:cxn ang="0">
                    <a:pos x="T2" y="0"/>
                  </a:cxn>
                </a:cxnLst>
                <a:rect l="0" t="0" r="r" b="b"/>
                <a:pathLst>
                  <a:path w="448">
                    <a:moveTo>
                      <a:pt x="0" y="0"/>
                    </a:moveTo>
                    <a:lnTo>
                      <a:pt x="44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xmlns="" id="{21710AB0-94EC-4DF9-B37C-9EFC2CF0AB1F}"/>
                  </a:ext>
                </a:extLst>
              </p:cNvPr>
              <p:cNvSpPr>
                <a:spLocks noChangeShapeType="1"/>
              </p:cNvSpPr>
              <p:nvPr/>
            </p:nvSpPr>
            <p:spPr bwMode="auto">
              <a:xfrm>
                <a:off x="6786563" y="4525963"/>
                <a:ext cx="7112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xmlns="" id="{7833A486-281D-4787-A1CE-B1FB063E8440}"/>
                  </a:ext>
                </a:extLst>
              </p:cNvPr>
              <p:cNvSpPr>
                <a:spLocks/>
              </p:cNvSpPr>
              <p:nvPr/>
            </p:nvSpPr>
            <p:spPr bwMode="auto">
              <a:xfrm>
                <a:off x="6764338" y="4502150"/>
                <a:ext cx="755650" cy="46038"/>
              </a:xfrm>
              <a:custGeom>
                <a:avLst/>
                <a:gdLst>
                  <a:gd name="T0" fmla="*/ 6 w 201"/>
                  <a:gd name="T1" fmla="*/ 12 h 12"/>
                  <a:gd name="T2" fmla="*/ 195 w 201"/>
                  <a:gd name="T3" fmla="*/ 12 h 12"/>
                  <a:gd name="T4" fmla="*/ 201 w 201"/>
                  <a:gd name="T5" fmla="*/ 6 h 12"/>
                  <a:gd name="T6" fmla="*/ 195 w 201"/>
                  <a:gd name="T7" fmla="*/ 0 h 12"/>
                  <a:gd name="T8" fmla="*/ 6 w 201"/>
                  <a:gd name="T9" fmla="*/ 0 h 12"/>
                  <a:gd name="T10" fmla="*/ 0 w 201"/>
                  <a:gd name="T11" fmla="*/ 6 h 12"/>
                  <a:gd name="T12" fmla="*/ 6 w 20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01" h="12">
                    <a:moveTo>
                      <a:pt x="6" y="12"/>
                    </a:moveTo>
                    <a:cubicBezTo>
                      <a:pt x="195" y="12"/>
                      <a:pt x="195" y="12"/>
                      <a:pt x="195" y="12"/>
                    </a:cubicBezTo>
                    <a:cubicBezTo>
                      <a:pt x="199" y="12"/>
                      <a:pt x="201" y="9"/>
                      <a:pt x="201" y="6"/>
                    </a:cubicBezTo>
                    <a:cubicBezTo>
                      <a:pt x="201" y="3"/>
                      <a:pt x="199" y="0"/>
                      <a:pt x="195" y="0"/>
                    </a:cubicBezTo>
                    <a:cubicBezTo>
                      <a:pt x="6" y="0"/>
                      <a:pt x="6" y="0"/>
                      <a:pt x="6" y="0"/>
                    </a:cubicBezTo>
                    <a:cubicBezTo>
                      <a:pt x="3" y="0"/>
                      <a:pt x="0" y="3"/>
                      <a:pt x="0" y="6"/>
                    </a:cubicBezTo>
                    <a:cubicBezTo>
                      <a:pt x="0" y="9"/>
                      <a:pt x="3" y="12"/>
                      <a:pt x="6" y="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xmlns="" id="{B5078B3C-C340-44A8-9403-BF54F4868E77}"/>
                  </a:ext>
                </a:extLst>
              </p:cNvPr>
              <p:cNvSpPr>
                <a:spLocks/>
              </p:cNvSpPr>
              <p:nvPr/>
            </p:nvSpPr>
            <p:spPr bwMode="auto">
              <a:xfrm>
                <a:off x="6721475" y="4371975"/>
                <a:ext cx="839788" cy="0"/>
              </a:xfrm>
              <a:custGeom>
                <a:avLst/>
                <a:gdLst>
                  <a:gd name="T0" fmla="*/ 0 w 529"/>
                  <a:gd name="T1" fmla="*/ 529 w 529"/>
                  <a:gd name="T2" fmla="*/ 0 w 529"/>
                </a:gdLst>
                <a:ahLst/>
                <a:cxnLst>
                  <a:cxn ang="0">
                    <a:pos x="T0" y="0"/>
                  </a:cxn>
                  <a:cxn ang="0">
                    <a:pos x="T1" y="0"/>
                  </a:cxn>
                  <a:cxn ang="0">
                    <a:pos x="T2" y="0"/>
                  </a:cxn>
                </a:cxnLst>
                <a:rect l="0" t="0" r="r" b="b"/>
                <a:pathLst>
                  <a:path w="529">
                    <a:moveTo>
                      <a:pt x="0" y="0"/>
                    </a:moveTo>
                    <a:lnTo>
                      <a:pt x="529"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Line 43">
                <a:extLst>
                  <a:ext uri="{FF2B5EF4-FFF2-40B4-BE49-F238E27FC236}">
                    <a16:creationId xmlns:a16="http://schemas.microsoft.com/office/drawing/2014/main" xmlns="" id="{29DAFFFA-E3A3-42AA-8453-22701ABE2F61}"/>
                  </a:ext>
                </a:extLst>
              </p:cNvPr>
              <p:cNvSpPr>
                <a:spLocks noChangeShapeType="1"/>
              </p:cNvSpPr>
              <p:nvPr/>
            </p:nvSpPr>
            <p:spPr bwMode="auto">
              <a:xfrm>
                <a:off x="6721475" y="4371975"/>
                <a:ext cx="839788"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44">
                <a:extLst>
                  <a:ext uri="{FF2B5EF4-FFF2-40B4-BE49-F238E27FC236}">
                    <a16:creationId xmlns:a16="http://schemas.microsoft.com/office/drawing/2014/main" xmlns="" id="{5194A957-8D53-43F8-B62A-392E3FC82572}"/>
                  </a:ext>
                </a:extLst>
              </p:cNvPr>
              <p:cNvSpPr>
                <a:spLocks/>
              </p:cNvSpPr>
              <p:nvPr/>
            </p:nvSpPr>
            <p:spPr bwMode="auto">
              <a:xfrm>
                <a:off x="6699250" y="4348163"/>
                <a:ext cx="884238" cy="46038"/>
              </a:xfrm>
              <a:custGeom>
                <a:avLst/>
                <a:gdLst>
                  <a:gd name="T0" fmla="*/ 6 w 235"/>
                  <a:gd name="T1" fmla="*/ 12 h 12"/>
                  <a:gd name="T2" fmla="*/ 229 w 235"/>
                  <a:gd name="T3" fmla="*/ 12 h 12"/>
                  <a:gd name="T4" fmla="*/ 235 w 235"/>
                  <a:gd name="T5" fmla="*/ 6 h 12"/>
                  <a:gd name="T6" fmla="*/ 229 w 235"/>
                  <a:gd name="T7" fmla="*/ 0 h 12"/>
                  <a:gd name="T8" fmla="*/ 6 w 235"/>
                  <a:gd name="T9" fmla="*/ 0 h 12"/>
                  <a:gd name="T10" fmla="*/ 0 w 235"/>
                  <a:gd name="T11" fmla="*/ 6 h 12"/>
                  <a:gd name="T12" fmla="*/ 6 w 235"/>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35" h="12">
                    <a:moveTo>
                      <a:pt x="6" y="12"/>
                    </a:moveTo>
                    <a:cubicBezTo>
                      <a:pt x="229" y="12"/>
                      <a:pt x="229" y="12"/>
                      <a:pt x="229" y="12"/>
                    </a:cubicBezTo>
                    <a:cubicBezTo>
                      <a:pt x="232" y="12"/>
                      <a:pt x="235" y="10"/>
                      <a:pt x="235" y="6"/>
                    </a:cubicBezTo>
                    <a:cubicBezTo>
                      <a:pt x="235" y="3"/>
                      <a:pt x="232" y="0"/>
                      <a:pt x="229" y="0"/>
                    </a:cubicBezTo>
                    <a:cubicBezTo>
                      <a:pt x="6" y="0"/>
                      <a:pt x="6" y="0"/>
                      <a:pt x="6" y="0"/>
                    </a:cubicBezTo>
                    <a:cubicBezTo>
                      <a:pt x="3" y="0"/>
                      <a:pt x="0" y="3"/>
                      <a:pt x="0" y="6"/>
                    </a:cubicBezTo>
                    <a:cubicBezTo>
                      <a:pt x="0" y="10"/>
                      <a:pt x="3" y="12"/>
                      <a:pt x="6" y="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5">
                <a:extLst>
                  <a:ext uri="{FF2B5EF4-FFF2-40B4-BE49-F238E27FC236}">
                    <a16:creationId xmlns:a16="http://schemas.microsoft.com/office/drawing/2014/main" xmlns="" id="{2405721C-F4F0-4E55-8547-424D6C842561}"/>
                  </a:ext>
                </a:extLst>
              </p:cNvPr>
              <p:cNvSpPr>
                <a:spLocks/>
              </p:cNvSpPr>
              <p:nvPr/>
            </p:nvSpPr>
            <p:spPr bwMode="auto">
              <a:xfrm>
                <a:off x="6838950" y="3200400"/>
                <a:ext cx="604838" cy="184150"/>
              </a:xfrm>
              <a:custGeom>
                <a:avLst/>
                <a:gdLst>
                  <a:gd name="T0" fmla="*/ 161 w 161"/>
                  <a:gd name="T1" fmla="*/ 36 h 49"/>
                  <a:gd name="T2" fmla="*/ 126 w 161"/>
                  <a:gd name="T3" fmla="*/ 0 h 49"/>
                  <a:gd name="T4" fmla="*/ 36 w 161"/>
                  <a:gd name="T5" fmla="*/ 0 h 49"/>
                  <a:gd name="T6" fmla="*/ 0 w 161"/>
                  <a:gd name="T7" fmla="*/ 36 h 49"/>
                  <a:gd name="T8" fmla="*/ 0 w 161"/>
                  <a:gd name="T9" fmla="*/ 36 h 49"/>
                  <a:gd name="T10" fmla="*/ 13 w 161"/>
                  <a:gd name="T11" fmla="*/ 49 h 49"/>
                  <a:gd name="T12" fmla="*/ 148 w 161"/>
                  <a:gd name="T13" fmla="*/ 49 h 49"/>
                  <a:gd name="T14" fmla="*/ 161 w 161"/>
                  <a:gd name="T15" fmla="*/ 36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49">
                    <a:moveTo>
                      <a:pt x="161" y="36"/>
                    </a:moveTo>
                    <a:cubicBezTo>
                      <a:pt x="161" y="16"/>
                      <a:pt x="146" y="0"/>
                      <a:pt x="126" y="0"/>
                    </a:cubicBezTo>
                    <a:cubicBezTo>
                      <a:pt x="36" y="0"/>
                      <a:pt x="36" y="0"/>
                      <a:pt x="36" y="0"/>
                    </a:cubicBezTo>
                    <a:cubicBezTo>
                      <a:pt x="16" y="0"/>
                      <a:pt x="0" y="16"/>
                      <a:pt x="0" y="36"/>
                    </a:cubicBezTo>
                    <a:cubicBezTo>
                      <a:pt x="0" y="36"/>
                      <a:pt x="0" y="36"/>
                      <a:pt x="0" y="36"/>
                    </a:cubicBezTo>
                    <a:cubicBezTo>
                      <a:pt x="0" y="43"/>
                      <a:pt x="6" y="49"/>
                      <a:pt x="13" y="49"/>
                    </a:cubicBezTo>
                    <a:cubicBezTo>
                      <a:pt x="148" y="49"/>
                      <a:pt x="148" y="49"/>
                      <a:pt x="148" y="49"/>
                    </a:cubicBezTo>
                    <a:cubicBezTo>
                      <a:pt x="155" y="49"/>
                      <a:pt x="161" y="43"/>
                      <a:pt x="161" y="3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6">
                <a:extLst>
                  <a:ext uri="{FF2B5EF4-FFF2-40B4-BE49-F238E27FC236}">
                    <a16:creationId xmlns:a16="http://schemas.microsoft.com/office/drawing/2014/main" xmlns="" id="{ED8397E4-6F7F-4141-8589-BAF5DE5A07FA}"/>
                  </a:ext>
                </a:extLst>
              </p:cNvPr>
              <p:cNvSpPr>
                <a:spLocks noEditPoints="1"/>
              </p:cNvSpPr>
              <p:nvPr/>
            </p:nvSpPr>
            <p:spPr bwMode="auto">
              <a:xfrm>
                <a:off x="6989763" y="3016250"/>
                <a:ext cx="304800" cy="303213"/>
              </a:xfrm>
              <a:custGeom>
                <a:avLst/>
                <a:gdLst>
                  <a:gd name="T0" fmla="*/ 41 w 81"/>
                  <a:gd name="T1" fmla="*/ 0 h 81"/>
                  <a:gd name="T2" fmla="*/ 0 w 81"/>
                  <a:gd name="T3" fmla="*/ 40 h 81"/>
                  <a:gd name="T4" fmla="*/ 41 w 81"/>
                  <a:gd name="T5" fmla="*/ 81 h 81"/>
                  <a:gd name="T6" fmla="*/ 81 w 81"/>
                  <a:gd name="T7" fmla="*/ 40 h 81"/>
                  <a:gd name="T8" fmla="*/ 41 w 81"/>
                  <a:gd name="T9" fmla="*/ 0 h 81"/>
                  <a:gd name="T10" fmla="*/ 41 w 81"/>
                  <a:gd name="T11" fmla="*/ 69 h 81"/>
                  <a:gd name="T12" fmla="*/ 12 w 81"/>
                  <a:gd name="T13" fmla="*/ 40 h 81"/>
                  <a:gd name="T14" fmla="*/ 41 w 81"/>
                  <a:gd name="T15" fmla="*/ 12 h 81"/>
                  <a:gd name="T16" fmla="*/ 69 w 81"/>
                  <a:gd name="T17" fmla="*/ 40 h 81"/>
                  <a:gd name="T18" fmla="*/ 41 w 81"/>
                  <a:gd name="T1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1" y="0"/>
                    </a:moveTo>
                    <a:cubicBezTo>
                      <a:pt x="18" y="0"/>
                      <a:pt x="0" y="18"/>
                      <a:pt x="0" y="40"/>
                    </a:cubicBezTo>
                    <a:cubicBezTo>
                      <a:pt x="0" y="63"/>
                      <a:pt x="18" y="81"/>
                      <a:pt x="41" y="81"/>
                    </a:cubicBezTo>
                    <a:cubicBezTo>
                      <a:pt x="63" y="81"/>
                      <a:pt x="81" y="63"/>
                      <a:pt x="81" y="40"/>
                    </a:cubicBezTo>
                    <a:cubicBezTo>
                      <a:pt x="81" y="18"/>
                      <a:pt x="63" y="0"/>
                      <a:pt x="41" y="0"/>
                    </a:cubicBezTo>
                    <a:close/>
                    <a:moveTo>
                      <a:pt x="41" y="69"/>
                    </a:moveTo>
                    <a:cubicBezTo>
                      <a:pt x="25" y="69"/>
                      <a:pt x="12" y="56"/>
                      <a:pt x="12" y="40"/>
                    </a:cubicBezTo>
                    <a:cubicBezTo>
                      <a:pt x="12" y="24"/>
                      <a:pt x="25" y="12"/>
                      <a:pt x="41" y="12"/>
                    </a:cubicBezTo>
                    <a:cubicBezTo>
                      <a:pt x="56" y="12"/>
                      <a:pt x="69" y="24"/>
                      <a:pt x="69" y="40"/>
                    </a:cubicBezTo>
                    <a:cubicBezTo>
                      <a:pt x="69" y="56"/>
                      <a:pt x="56" y="69"/>
                      <a:pt x="41" y="6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Freeform: Shape 12">
              <a:extLst>
                <a:ext uri="{FF2B5EF4-FFF2-40B4-BE49-F238E27FC236}">
                  <a16:creationId xmlns:a16="http://schemas.microsoft.com/office/drawing/2014/main" xmlns="" id="{8DD5BA92-3AAA-439C-BB97-C3D7ADB525D3}"/>
                </a:ext>
              </a:extLst>
            </p:cNvPr>
            <p:cNvSpPr/>
            <p:nvPr/>
          </p:nvSpPr>
          <p:spPr>
            <a:xfrm rot="2717603">
              <a:off x="-173015" y="4960000"/>
              <a:ext cx="751360" cy="834887"/>
            </a:xfrm>
            <a:custGeom>
              <a:avLst/>
              <a:gdLst>
                <a:gd name="connsiteX0" fmla="*/ 184970 w 751360"/>
                <a:gd name="connsiteY0" fmla="*/ 3969 h 834887"/>
                <a:gd name="connsiteX1" fmla="*/ 218776 w 751360"/>
                <a:gd name="connsiteY1" fmla="*/ 9240 h 834887"/>
                <a:gd name="connsiteX2" fmla="*/ 474653 w 751360"/>
                <a:gd name="connsiteY2" fmla="*/ 128216 h 834887"/>
                <a:gd name="connsiteX3" fmla="*/ 680823 w 751360"/>
                <a:gd name="connsiteY3" fmla="*/ 223558 h 834887"/>
                <a:gd name="connsiteX4" fmla="*/ 701195 w 751360"/>
                <a:gd name="connsiteY4" fmla="*/ 239449 h 834887"/>
                <a:gd name="connsiteX5" fmla="*/ 737865 w 751360"/>
                <a:gd name="connsiteY5" fmla="*/ 255339 h 834887"/>
                <a:gd name="connsiteX6" fmla="*/ 746829 w 751360"/>
                <a:gd name="connsiteY6" fmla="*/ 282230 h 834887"/>
                <a:gd name="connsiteX7" fmla="*/ 562663 w 751360"/>
                <a:gd name="connsiteY7" fmla="*/ 670937 h 834887"/>
                <a:gd name="connsiteX8" fmla="*/ 485328 w 751360"/>
                <a:gd name="connsiteY8" fmla="*/ 834887 h 834887"/>
                <a:gd name="connsiteX9" fmla="*/ 0 w 751360"/>
                <a:gd name="connsiteY9" fmla="*/ 354504 h 834887"/>
                <a:gd name="connsiteX10" fmla="*/ 101839 w 751360"/>
                <a:gd name="connsiteY10" fmla="*/ 158774 h 834887"/>
                <a:gd name="connsiteX11" fmla="*/ 176401 w 751360"/>
                <a:gd name="connsiteY11" fmla="*/ 14130 h 834887"/>
                <a:gd name="connsiteX12" fmla="*/ 184970 w 751360"/>
                <a:gd name="connsiteY12" fmla="*/ 3969 h 83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1360" h="834887">
                  <a:moveTo>
                    <a:pt x="184970" y="3969"/>
                  </a:moveTo>
                  <a:cubicBezTo>
                    <a:pt x="192343" y="-2983"/>
                    <a:pt x="197996" y="-539"/>
                    <a:pt x="218776" y="9240"/>
                  </a:cubicBezTo>
                  <a:lnTo>
                    <a:pt x="474653" y="128216"/>
                  </a:lnTo>
                  <a:lnTo>
                    <a:pt x="680823" y="223558"/>
                  </a:lnTo>
                  <a:cubicBezTo>
                    <a:pt x="689379" y="227225"/>
                    <a:pt x="698343" y="229670"/>
                    <a:pt x="701195" y="239449"/>
                  </a:cubicBezTo>
                  <a:cubicBezTo>
                    <a:pt x="713419" y="244745"/>
                    <a:pt x="725234" y="251265"/>
                    <a:pt x="737865" y="255339"/>
                  </a:cubicBezTo>
                  <a:cubicBezTo>
                    <a:pt x="754163" y="260636"/>
                    <a:pt x="753756" y="268377"/>
                    <a:pt x="746829" y="282230"/>
                  </a:cubicBezTo>
                  <a:cubicBezTo>
                    <a:pt x="684896" y="411799"/>
                    <a:pt x="623780" y="541368"/>
                    <a:pt x="562663" y="670937"/>
                  </a:cubicBezTo>
                  <a:lnTo>
                    <a:pt x="485328" y="834887"/>
                  </a:lnTo>
                  <a:lnTo>
                    <a:pt x="0" y="354504"/>
                  </a:lnTo>
                  <a:lnTo>
                    <a:pt x="101839" y="158774"/>
                  </a:lnTo>
                  <a:cubicBezTo>
                    <a:pt x="127100" y="110694"/>
                    <a:pt x="152361" y="62616"/>
                    <a:pt x="176401" y="14130"/>
                  </a:cubicBezTo>
                  <a:cubicBezTo>
                    <a:pt x="179864" y="9648"/>
                    <a:pt x="182513" y="6286"/>
                    <a:pt x="184970" y="3969"/>
                  </a:cubicBezTo>
                  <a:close/>
                </a:path>
              </a:pathLst>
            </a:custGeom>
            <a:solidFill>
              <a:schemeClr val="bg1"/>
            </a:solidFill>
            <a:ln w="4251" cap="flat">
              <a:noFill/>
              <a:prstDash val="solid"/>
              <a:miter/>
            </a:ln>
          </p:spPr>
          <p:txBody>
            <a:bodyPr wrap="square" rtlCol="0" anchor="ctr">
              <a:noAutofit/>
            </a:bodyPr>
            <a:lstStyle/>
            <a:p>
              <a:endParaRPr lang="en-US"/>
            </a:p>
          </p:txBody>
        </p:sp>
        <p:sp>
          <p:nvSpPr>
            <p:cNvPr id="14" name="Freeform: Shape 13">
              <a:extLst>
                <a:ext uri="{FF2B5EF4-FFF2-40B4-BE49-F238E27FC236}">
                  <a16:creationId xmlns:a16="http://schemas.microsoft.com/office/drawing/2014/main" xmlns="" id="{994A0E64-A08D-4AE2-98BD-8DDDC99A59E4}"/>
                </a:ext>
              </a:extLst>
            </p:cNvPr>
            <p:cNvSpPr/>
            <p:nvPr/>
          </p:nvSpPr>
          <p:spPr>
            <a:xfrm rot="578905">
              <a:off x="1255322" y="5572258"/>
              <a:ext cx="1098009" cy="279768"/>
            </a:xfrm>
            <a:custGeom>
              <a:avLst/>
              <a:gdLst>
                <a:gd name="connsiteX0" fmla="*/ 58249 w 1098009"/>
                <a:gd name="connsiteY0" fmla="*/ 232663 h 279768"/>
                <a:gd name="connsiteX1" fmla="*/ 125616 w 1098009"/>
                <a:gd name="connsiteY1" fmla="*/ 279768 h 279768"/>
                <a:gd name="connsiteX2" fmla="*/ 0 w 1098009"/>
                <a:gd name="connsiteY2" fmla="*/ 268625 h 279768"/>
                <a:gd name="connsiteX3" fmla="*/ 58249 w 1098009"/>
                <a:gd name="connsiteY3" fmla="*/ 232663 h 279768"/>
                <a:gd name="connsiteX4" fmla="*/ 1066212 w 1098009"/>
                <a:gd name="connsiteY4" fmla="*/ 1186 h 279768"/>
                <a:gd name="connsiteX5" fmla="*/ 1083940 w 1098009"/>
                <a:gd name="connsiteY5" fmla="*/ 11822 h 279768"/>
                <a:gd name="connsiteX6" fmla="*/ 1097110 w 1098009"/>
                <a:gd name="connsiteY6" fmla="*/ 72604 h 279768"/>
                <a:gd name="connsiteX7" fmla="*/ 1087992 w 1098009"/>
                <a:gd name="connsiteY7" fmla="*/ 86280 h 279768"/>
                <a:gd name="connsiteX8" fmla="*/ 348989 w 1098009"/>
                <a:gd name="connsiteY8" fmla="*/ 236208 h 279768"/>
                <a:gd name="connsiteX9" fmla="*/ 317079 w 1098009"/>
                <a:gd name="connsiteY9" fmla="*/ 228104 h 279768"/>
                <a:gd name="connsiteX10" fmla="*/ 248699 w 1098009"/>
                <a:gd name="connsiteY10" fmla="*/ 165296 h 279768"/>
                <a:gd name="connsiteX11" fmla="*/ 1066212 w 1098009"/>
                <a:gd name="connsiteY11" fmla="*/ 1186 h 27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8009" h="279768">
                  <a:moveTo>
                    <a:pt x="58249" y="232663"/>
                  </a:moveTo>
                  <a:cubicBezTo>
                    <a:pt x="82562" y="245832"/>
                    <a:pt x="103836" y="263560"/>
                    <a:pt x="125616" y="279768"/>
                  </a:cubicBezTo>
                  <a:cubicBezTo>
                    <a:pt x="85094" y="276223"/>
                    <a:pt x="44573" y="272677"/>
                    <a:pt x="0" y="268625"/>
                  </a:cubicBezTo>
                  <a:cubicBezTo>
                    <a:pt x="20767" y="255456"/>
                    <a:pt x="39508" y="243806"/>
                    <a:pt x="58249" y="232663"/>
                  </a:cubicBezTo>
                  <a:close/>
                  <a:moveTo>
                    <a:pt x="1066212" y="1186"/>
                  </a:moveTo>
                  <a:cubicBezTo>
                    <a:pt x="1075836" y="-841"/>
                    <a:pt x="1081914" y="-1854"/>
                    <a:pt x="1083940" y="11822"/>
                  </a:cubicBezTo>
                  <a:cubicBezTo>
                    <a:pt x="1086473" y="32083"/>
                    <a:pt x="1091538" y="52850"/>
                    <a:pt x="1097110" y="72604"/>
                  </a:cubicBezTo>
                  <a:cubicBezTo>
                    <a:pt x="1100149" y="83241"/>
                    <a:pt x="1095084" y="84760"/>
                    <a:pt x="1087992" y="86280"/>
                  </a:cubicBezTo>
                  <a:cubicBezTo>
                    <a:pt x="1075836" y="88812"/>
                    <a:pt x="381406" y="229117"/>
                    <a:pt x="348989" y="236208"/>
                  </a:cubicBezTo>
                  <a:cubicBezTo>
                    <a:pt x="336832" y="238740"/>
                    <a:pt x="327208" y="238234"/>
                    <a:pt x="317079" y="228104"/>
                  </a:cubicBezTo>
                  <a:cubicBezTo>
                    <a:pt x="296311" y="206830"/>
                    <a:pt x="273518" y="187583"/>
                    <a:pt x="248699" y="165296"/>
                  </a:cubicBezTo>
                  <a:cubicBezTo>
                    <a:pt x="278583" y="159724"/>
                    <a:pt x="1046458" y="5238"/>
                    <a:pt x="1066212" y="1186"/>
                  </a:cubicBezTo>
                  <a:close/>
                </a:path>
              </a:pathLst>
            </a:custGeom>
            <a:solidFill>
              <a:schemeClr val="accent1"/>
            </a:solidFill>
            <a:ln w="9525" cap="flat">
              <a:noFill/>
              <a:prstDash val="solid"/>
              <a:miter/>
            </a:ln>
          </p:spPr>
          <p:txBody>
            <a:bodyPr wrap="square" rtlCol="0" anchor="ctr">
              <a:noAutofit/>
            </a:bodyPr>
            <a:lstStyle/>
            <a:p>
              <a:endParaRPr lang="en-US"/>
            </a:p>
          </p:txBody>
        </p:sp>
        <p:sp>
          <p:nvSpPr>
            <p:cNvPr id="15" name="Freeform: Shape 14">
              <a:extLst>
                <a:ext uri="{FF2B5EF4-FFF2-40B4-BE49-F238E27FC236}">
                  <a16:creationId xmlns:a16="http://schemas.microsoft.com/office/drawing/2014/main" xmlns="" id="{E64CB069-5FC2-4EF1-946A-36794CB84088}"/>
                </a:ext>
              </a:extLst>
            </p:cNvPr>
            <p:cNvSpPr/>
            <p:nvPr/>
          </p:nvSpPr>
          <p:spPr>
            <a:xfrm rot="578905">
              <a:off x="327149" y="4514057"/>
              <a:ext cx="2328005" cy="1837744"/>
            </a:xfrm>
            <a:custGeom>
              <a:avLst/>
              <a:gdLst>
                <a:gd name="connsiteX0" fmla="*/ 1352938 w 2328005"/>
                <a:gd name="connsiteY0" fmla="*/ 868370 h 1837744"/>
                <a:gd name="connsiteX1" fmla="*/ 1475452 w 2328005"/>
                <a:gd name="connsiteY1" fmla="*/ 875207 h 1837744"/>
                <a:gd name="connsiteX2" fmla="*/ 1492673 w 2328005"/>
                <a:gd name="connsiteY2" fmla="*/ 879766 h 1837744"/>
                <a:gd name="connsiteX3" fmla="*/ 1564091 w 2328005"/>
                <a:gd name="connsiteY3" fmla="*/ 901040 h 1837744"/>
                <a:gd name="connsiteX4" fmla="*/ 1586885 w 2328005"/>
                <a:gd name="connsiteY4" fmla="*/ 904078 h 1837744"/>
                <a:gd name="connsiteX5" fmla="*/ 1724656 w 2328005"/>
                <a:gd name="connsiteY5" fmla="*/ 886857 h 1837744"/>
                <a:gd name="connsiteX6" fmla="*/ 1822413 w 2328005"/>
                <a:gd name="connsiteY6" fmla="*/ 889389 h 1837744"/>
                <a:gd name="connsiteX7" fmla="*/ 1886234 w 2328005"/>
                <a:gd name="connsiteY7" fmla="*/ 930924 h 1837744"/>
                <a:gd name="connsiteX8" fmla="*/ 1917132 w 2328005"/>
                <a:gd name="connsiteY8" fmla="*/ 951691 h 1837744"/>
                <a:gd name="connsiteX9" fmla="*/ 1962718 w 2328005"/>
                <a:gd name="connsiteY9" fmla="*/ 983601 h 1837744"/>
                <a:gd name="connsiteX10" fmla="*/ 1987537 w 2328005"/>
                <a:gd name="connsiteY10" fmla="*/ 1011459 h 1837744"/>
                <a:gd name="connsiteX11" fmla="*/ 1251066 w 2328005"/>
                <a:gd name="connsiteY11" fmla="*/ 1165945 h 1837744"/>
                <a:gd name="connsiteX12" fmla="*/ 1248027 w 2328005"/>
                <a:gd name="connsiteY12" fmla="*/ 1175569 h 1837744"/>
                <a:gd name="connsiteX13" fmla="*/ 1308302 w 2328005"/>
                <a:gd name="connsiteY13" fmla="*/ 1228753 h 1837744"/>
                <a:gd name="connsiteX14" fmla="*/ 1334134 w 2328005"/>
                <a:gd name="connsiteY14" fmla="*/ 1229260 h 1837744"/>
                <a:gd name="connsiteX15" fmla="*/ 2030591 w 2328005"/>
                <a:gd name="connsiteY15" fmla="*/ 1090982 h 1837744"/>
                <a:gd name="connsiteX16" fmla="*/ 2054903 w 2328005"/>
                <a:gd name="connsiteY16" fmla="*/ 1123398 h 1837744"/>
                <a:gd name="connsiteX17" fmla="*/ 2328005 w 2328005"/>
                <a:gd name="connsiteY17" fmla="*/ 1509212 h 1837744"/>
                <a:gd name="connsiteX18" fmla="*/ 1890846 w 2328005"/>
                <a:gd name="connsiteY18" fmla="*/ 1837539 h 1837744"/>
                <a:gd name="connsiteX19" fmla="*/ 1695475 w 2328005"/>
                <a:gd name="connsiteY19" fmla="*/ 1616268 h 1837744"/>
                <a:gd name="connsiteX20" fmla="*/ 1461234 w 2328005"/>
                <a:gd name="connsiteY20" fmla="*/ 1539142 h 1837744"/>
                <a:gd name="connsiteX21" fmla="*/ 1230805 w 2328005"/>
                <a:gd name="connsiteY21" fmla="*/ 1421228 h 1837744"/>
                <a:gd name="connsiteX22" fmla="*/ 1137607 w 2328005"/>
                <a:gd name="connsiteY22" fmla="*/ 1336641 h 1837744"/>
                <a:gd name="connsiteX23" fmla="*/ 1105190 w 2328005"/>
                <a:gd name="connsiteY23" fmla="*/ 1279912 h 1837744"/>
                <a:gd name="connsiteX24" fmla="*/ 1037823 w 2328005"/>
                <a:gd name="connsiteY24" fmla="*/ 1232806 h 1837744"/>
                <a:gd name="connsiteX25" fmla="*/ 1012498 w 2328005"/>
                <a:gd name="connsiteY25" fmla="*/ 1191271 h 1837744"/>
                <a:gd name="connsiteX26" fmla="*/ 1075812 w 2328005"/>
                <a:gd name="connsiteY26" fmla="*/ 1123398 h 1837744"/>
                <a:gd name="connsiteX27" fmla="*/ 1122917 w 2328005"/>
                <a:gd name="connsiteY27" fmla="*/ 1098073 h 1837744"/>
                <a:gd name="connsiteX28" fmla="*/ 1244988 w 2328005"/>
                <a:gd name="connsiteY28" fmla="*/ 938521 h 1837744"/>
                <a:gd name="connsiteX29" fmla="*/ 1313367 w 2328005"/>
                <a:gd name="connsiteY29" fmla="*/ 884831 h 1837744"/>
                <a:gd name="connsiteX30" fmla="*/ 1352938 w 2328005"/>
                <a:gd name="connsiteY30" fmla="*/ 868370 h 1837744"/>
                <a:gd name="connsiteX31" fmla="*/ 624850 w 2328005"/>
                <a:gd name="connsiteY31" fmla="*/ 11 h 1837744"/>
                <a:gd name="connsiteX32" fmla="*/ 651531 w 2328005"/>
                <a:gd name="connsiteY32" fmla="*/ 10872 h 1837744"/>
                <a:gd name="connsiteX33" fmla="*/ 653875 w 2328005"/>
                <a:gd name="connsiteY33" fmla="*/ 74725 h 1837744"/>
                <a:gd name="connsiteX34" fmla="*/ 608687 w 2328005"/>
                <a:gd name="connsiteY34" fmla="*/ 126552 h 1837744"/>
                <a:gd name="connsiteX35" fmla="*/ 694621 w 2328005"/>
                <a:gd name="connsiteY35" fmla="*/ 93416 h 1837744"/>
                <a:gd name="connsiteX36" fmla="*/ 815750 w 2328005"/>
                <a:gd name="connsiteY36" fmla="*/ 59445 h 1837744"/>
                <a:gd name="connsiteX37" fmla="*/ 866339 w 2328005"/>
                <a:gd name="connsiteY37" fmla="*/ 58118 h 1837744"/>
                <a:gd name="connsiteX38" fmla="*/ 895795 w 2328005"/>
                <a:gd name="connsiteY38" fmla="*/ 135900 h 1837744"/>
                <a:gd name="connsiteX39" fmla="*/ 972751 w 2328005"/>
                <a:gd name="connsiteY39" fmla="*/ 117382 h 1837744"/>
                <a:gd name="connsiteX40" fmla="*/ 1013012 w 2328005"/>
                <a:gd name="connsiteY40" fmla="*/ 117174 h 1837744"/>
                <a:gd name="connsiteX41" fmla="*/ 1045375 w 2328005"/>
                <a:gd name="connsiteY41" fmla="*/ 186008 h 1837744"/>
                <a:gd name="connsiteX42" fmla="*/ 994321 w 2328005"/>
                <a:gd name="connsiteY42" fmla="*/ 234130 h 1837744"/>
                <a:gd name="connsiteX43" fmla="*/ 850090 w 2328005"/>
                <a:gd name="connsiteY43" fmla="*/ 312201 h 1837744"/>
                <a:gd name="connsiteX44" fmla="*/ 675866 w 2328005"/>
                <a:gd name="connsiteY44" fmla="*/ 497120 h 1837744"/>
                <a:gd name="connsiteX45" fmla="*/ 655208 w 2328005"/>
                <a:gd name="connsiteY45" fmla="*/ 525927 h 1837744"/>
                <a:gd name="connsiteX46" fmla="*/ 865231 w 2328005"/>
                <a:gd name="connsiteY46" fmla="*/ 421832 h 1837744"/>
                <a:gd name="connsiteX47" fmla="*/ 1021286 w 2328005"/>
                <a:gd name="connsiteY47" fmla="*/ 302101 h 1837744"/>
                <a:gd name="connsiteX48" fmla="*/ 1077606 w 2328005"/>
                <a:gd name="connsiteY48" fmla="*/ 275304 h 1837744"/>
                <a:gd name="connsiteX49" fmla="*/ 1135640 w 2328005"/>
                <a:gd name="connsiteY49" fmla="*/ 294358 h 1837744"/>
                <a:gd name="connsiteX50" fmla="*/ 1128862 w 2328005"/>
                <a:gd name="connsiteY50" fmla="*/ 347158 h 1837744"/>
                <a:gd name="connsiteX51" fmla="*/ 1028813 w 2328005"/>
                <a:gd name="connsiteY51" fmla="*/ 455910 h 1837744"/>
                <a:gd name="connsiteX52" fmla="*/ 800327 w 2328005"/>
                <a:gd name="connsiteY52" fmla="*/ 657068 h 1837744"/>
                <a:gd name="connsiteX53" fmla="*/ 576118 w 2328005"/>
                <a:gd name="connsiteY53" fmla="*/ 875332 h 1837744"/>
                <a:gd name="connsiteX54" fmla="*/ 571369 w 2328005"/>
                <a:gd name="connsiteY54" fmla="*/ 881954 h 1837744"/>
                <a:gd name="connsiteX55" fmla="*/ 583741 w 2328005"/>
                <a:gd name="connsiteY55" fmla="*/ 877289 h 1837744"/>
                <a:gd name="connsiteX56" fmla="*/ 826112 w 2328005"/>
                <a:gd name="connsiteY56" fmla="*/ 723190 h 1837744"/>
                <a:gd name="connsiteX57" fmla="*/ 977646 w 2328005"/>
                <a:gd name="connsiteY57" fmla="*/ 716038 h 1837744"/>
                <a:gd name="connsiteX58" fmla="*/ 1017891 w 2328005"/>
                <a:gd name="connsiteY58" fmla="*/ 749411 h 1837744"/>
                <a:gd name="connsiteX59" fmla="*/ 1013203 w 2328005"/>
                <a:gd name="connsiteY59" fmla="*/ 774126 h 1837744"/>
                <a:gd name="connsiteX60" fmla="*/ 737147 w 2328005"/>
                <a:gd name="connsiteY60" fmla="*/ 957718 h 1837744"/>
                <a:gd name="connsiteX61" fmla="*/ 480939 w 2328005"/>
                <a:gd name="connsiteY61" fmla="*/ 1089859 h 1837744"/>
                <a:gd name="connsiteX62" fmla="*/ 396830 w 2328005"/>
                <a:gd name="connsiteY62" fmla="*/ 1109264 h 1837744"/>
                <a:gd name="connsiteX63" fmla="*/ 287055 w 2328005"/>
                <a:gd name="connsiteY63" fmla="*/ 1125305 h 1837744"/>
                <a:gd name="connsiteX64" fmla="*/ 261671 w 2328005"/>
                <a:gd name="connsiteY64" fmla="*/ 1123646 h 1837744"/>
                <a:gd name="connsiteX65" fmla="*/ 10194 w 2328005"/>
                <a:gd name="connsiteY65" fmla="*/ 676571 h 1837744"/>
                <a:gd name="connsiteX66" fmla="*/ 0 w 2328005"/>
                <a:gd name="connsiteY66" fmla="*/ 657227 h 1837744"/>
                <a:gd name="connsiteX67" fmla="*/ 241867 w 2328005"/>
                <a:gd name="connsiteY67" fmla="*/ 342324 h 1837744"/>
                <a:gd name="connsiteX68" fmla="*/ 494032 w 2328005"/>
                <a:gd name="connsiteY68" fmla="*/ 66894 h 1837744"/>
                <a:gd name="connsiteX69" fmla="*/ 596077 w 2328005"/>
                <a:gd name="connsiteY69" fmla="*/ 5700 h 1837744"/>
                <a:gd name="connsiteX70" fmla="*/ 624850 w 2328005"/>
                <a:gd name="connsiteY70" fmla="*/ 11 h 183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328005" h="1837744">
                  <a:moveTo>
                    <a:pt x="1352938" y="868370"/>
                  </a:moveTo>
                  <a:cubicBezTo>
                    <a:pt x="1392921" y="857827"/>
                    <a:pt x="1434044" y="863810"/>
                    <a:pt x="1475452" y="875207"/>
                  </a:cubicBezTo>
                  <a:lnTo>
                    <a:pt x="1492673" y="879766"/>
                  </a:lnTo>
                  <a:cubicBezTo>
                    <a:pt x="1517492" y="882805"/>
                    <a:pt x="1541298" y="890909"/>
                    <a:pt x="1564091" y="901040"/>
                  </a:cubicBezTo>
                  <a:cubicBezTo>
                    <a:pt x="1571689" y="904079"/>
                    <a:pt x="1578780" y="905092"/>
                    <a:pt x="1586885" y="904078"/>
                  </a:cubicBezTo>
                  <a:cubicBezTo>
                    <a:pt x="1632470" y="896987"/>
                    <a:pt x="1678563" y="890402"/>
                    <a:pt x="1724656" y="886857"/>
                  </a:cubicBezTo>
                  <a:cubicBezTo>
                    <a:pt x="1757580" y="884324"/>
                    <a:pt x="1789997" y="882805"/>
                    <a:pt x="1822413" y="889389"/>
                  </a:cubicBezTo>
                  <a:cubicBezTo>
                    <a:pt x="1848752" y="894961"/>
                    <a:pt x="1871545" y="907118"/>
                    <a:pt x="1886234" y="930924"/>
                  </a:cubicBezTo>
                  <a:cubicBezTo>
                    <a:pt x="1893325" y="942573"/>
                    <a:pt x="1901936" y="949664"/>
                    <a:pt x="1917132" y="951691"/>
                  </a:cubicBezTo>
                  <a:cubicBezTo>
                    <a:pt x="1936886" y="953717"/>
                    <a:pt x="1950561" y="968912"/>
                    <a:pt x="1962718" y="983601"/>
                  </a:cubicBezTo>
                  <a:cubicBezTo>
                    <a:pt x="1970315" y="993225"/>
                    <a:pt x="1978420" y="1002849"/>
                    <a:pt x="1987537" y="1011459"/>
                  </a:cubicBezTo>
                  <a:cubicBezTo>
                    <a:pt x="1982979" y="1023109"/>
                    <a:pt x="1255624" y="1164426"/>
                    <a:pt x="1251066" y="1165945"/>
                  </a:cubicBezTo>
                  <a:cubicBezTo>
                    <a:pt x="1244988" y="1167466"/>
                    <a:pt x="1241948" y="1171011"/>
                    <a:pt x="1248027" y="1175569"/>
                  </a:cubicBezTo>
                  <a:cubicBezTo>
                    <a:pt x="1268793" y="1192284"/>
                    <a:pt x="1286015" y="1213558"/>
                    <a:pt x="1308302" y="1228753"/>
                  </a:cubicBezTo>
                  <a:cubicBezTo>
                    <a:pt x="1316406" y="1234325"/>
                    <a:pt x="1325524" y="1231286"/>
                    <a:pt x="1334134" y="1229260"/>
                  </a:cubicBezTo>
                  <a:lnTo>
                    <a:pt x="2030591" y="1090982"/>
                  </a:lnTo>
                  <a:cubicBezTo>
                    <a:pt x="2043253" y="1098073"/>
                    <a:pt x="2047812" y="1112255"/>
                    <a:pt x="2054903" y="1123398"/>
                  </a:cubicBezTo>
                  <a:cubicBezTo>
                    <a:pt x="2059462" y="1137074"/>
                    <a:pt x="2267775" y="1373801"/>
                    <a:pt x="2328005" y="1509212"/>
                  </a:cubicBezTo>
                  <a:cubicBezTo>
                    <a:pt x="2203872" y="1632333"/>
                    <a:pt x="2050398" y="1700274"/>
                    <a:pt x="1890846" y="1837539"/>
                  </a:cubicBezTo>
                  <a:cubicBezTo>
                    <a:pt x="1882742" y="1844630"/>
                    <a:pt x="1767078" y="1666001"/>
                    <a:pt x="1695475" y="1616268"/>
                  </a:cubicBezTo>
                  <a:cubicBezTo>
                    <a:pt x="1623873" y="1566536"/>
                    <a:pt x="1538679" y="1571649"/>
                    <a:pt x="1461234" y="1539142"/>
                  </a:cubicBezTo>
                  <a:cubicBezTo>
                    <a:pt x="1383789" y="1506636"/>
                    <a:pt x="1284743" y="1454979"/>
                    <a:pt x="1230805" y="1421228"/>
                  </a:cubicBezTo>
                  <a:cubicBezTo>
                    <a:pt x="1176868" y="1387478"/>
                    <a:pt x="1160400" y="1373616"/>
                    <a:pt x="1137607" y="1336641"/>
                  </a:cubicBezTo>
                  <a:cubicBezTo>
                    <a:pt x="1126463" y="1317899"/>
                    <a:pt x="1116333" y="1298652"/>
                    <a:pt x="1105190" y="1279912"/>
                  </a:cubicBezTo>
                  <a:cubicBezTo>
                    <a:pt x="1079864" y="1268261"/>
                    <a:pt x="1057578" y="1252560"/>
                    <a:pt x="1037823" y="1232806"/>
                  </a:cubicBezTo>
                  <a:cubicBezTo>
                    <a:pt x="1026680" y="1220649"/>
                    <a:pt x="1013511" y="1209506"/>
                    <a:pt x="1012498" y="1191271"/>
                  </a:cubicBezTo>
                  <a:cubicBezTo>
                    <a:pt x="1009965" y="1153789"/>
                    <a:pt x="1037823" y="1122386"/>
                    <a:pt x="1075812" y="1123398"/>
                  </a:cubicBezTo>
                  <a:cubicBezTo>
                    <a:pt x="1098099" y="1123905"/>
                    <a:pt x="1110761" y="1117320"/>
                    <a:pt x="1122917" y="1098073"/>
                  </a:cubicBezTo>
                  <a:cubicBezTo>
                    <a:pt x="1158880" y="1041343"/>
                    <a:pt x="1198388" y="987653"/>
                    <a:pt x="1244988" y="938521"/>
                  </a:cubicBezTo>
                  <a:cubicBezTo>
                    <a:pt x="1265248" y="917248"/>
                    <a:pt x="1287028" y="898000"/>
                    <a:pt x="1313367" y="884831"/>
                  </a:cubicBezTo>
                  <a:cubicBezTo>
                    <a:pt x="1326410" y="877234"/>
                    <a:pt x="1339611" y="871884"/>
                    <a:pt x="1352938" y="868370"/>
                  </a:cubicBezTo>
                  <a:close/>
                  <a:moveTo>
                    <a:pt x="624850" y="11"/>
                  </a:moveTo>
                  <a:cubicBezTo>
                    <a:pt x="634228" y="218"/>
                    <a:pt x="643257" y="3184"/>
                    <a:pt x="651531" y="10872"/>
                  </a:cubicBezTo>
                  <a:cubicBezTo>
                    <a:pt x="663589" y="22026"/>
                    <a:pt x="664048" y="54945"/>
                    <a:pt x="653875" y="74725"/>
                  </a:cubicBezTo>
                  <a:cubicBezTo>
                    <a:pt x="642989" y="95498"/>
                    <a:pt x="626288" y="111096"/>
                    <a:pt x="608687" y="126552"/>
                  </a:cubicBezTo>
                  <a:cubicBezTo>
                    <a:pt x="637221" y="115427"/>
                    <a:pt x="665993" y="103972"/>
                    <a:pt x="694621" y="93416"/>
                  </a:cubicBezTo>
                  <a:cubicBezTo>
                    <a:pt x="734246" y="78712"/>
                    <a:pt x="773914" y="66045"/>
                    <a:pt x="815750" y="59445"/>
                  </a:cubicBezTo>
                  <a:cubicBezTo>
                    <a:pt x="832806" y="56635"/>
                    <a:pt x="849670" y="56192"/>
                    <a:pt x="866339" y="58118"/>
                  </a:cubicBezTo>
                  <a:cubicBezTo>
                    <a:pt x="910235" y="64027"/>
                    <a:pt x="924189" y="99103"/>
                    <a:pt x="895795" y="135900"/>
                  </a:cubicBezTo>
                  <a:cubicBezTo>
                    <a:pt x="922805" y="129699"/>
                    <a:pt x="946979" y="120460"/>
                    <a:pt x="972751" y="117382"/>
                  </a:cubicBezTo>
                  <a:cubicBezTo>
                    <a:pt x="986252" y="116033"/>
                    <a:pt x="999754" y="114685"/>
                    <a:pt x="1013012" y="117174"/>
                  </a:cubicBezTo>
                  <a:cubicBezTo>
                    <a:pt x="1048854" y="123824"/>
                    <a:pt x="1062866" y="153927"/>
                    <a:pt x="1045375" y="186008"/>
                  </a:cubicBezTo>
                  <a:cubicBezTo>
                    <a:pt x="1033446" y="207536"/>
                    <a:pt x="1015183" y="222517"/>
                    <a:pt x="994321" y="234130"/>
                  </a:cubicBezTo>
                  <a:cubicBezTo>
                    <a:pt x="946386" y="260422"/>
                    <a:pt x="897270" y="284866"/>
                    <a:pt x="850090" y="312201"/>
                  </a:cubicBezTo>
                  <a:cubicBezTo>
                    <a:pt x="774506" y="356773"/>
                    <a:pt x="724312" y="426068"/>
                    <a:pt x="675866" y="497120"/>
                  </a:cubicBezTo>
                  <a:cubicBezTo>
                    <a:pt x="670499" y="505304"/>
                    <a:pt x="664231" y="513344"/>
                    <a:pt x="655208" y="525927"/>
                  </a:cubicBezTo>
                  <a:cubicBezTo>
                    <a:pt x="733364" y="498743"/>
                    <a:pt x="803380" y="468229"/>
                    <a:pt x="865231" y="421832"/>
                  </a:cubicBezTo>
                  <a:cubicBezTo>
                    <a:pt x="917691" y="382239"/>
                    <a:pt x="969158" y="341933"/>
                    <a:pt x="1021286" y="302101"/>
                  </a:cubicBezTo>
                  <a:cubicBezTo>
                    <a:pt x="1037888" y="289439"/>
                    <a:pt x="1056332" y="279101"/>
                    <a:pt x="1077606" y="275304"/>
                  </a:cubicBezTo>
                  <a:cubicBezTo>
                    <a:pt x="1100254" y="270989"/>
                    <a:pt x="1121515" y="274202"/>
                    <a:pt x="1135640" y="294358"/>
                  </a:cubicBezTo>
                  <a:cubicBezTo>
                    <a:pt x="1148677" y="313235"/>
                    <a:pt x="1138792" y="331215"/>
                    <a:pt x="1128862" y="347158"/>
                  </a:cubicBezTo>
                  <a:cubicBezTo>
                    <a:pt x="1102874" y="389690"/>
                    <a:pt x="1065772" y="423250"/>
                    <a:pt x="1028813" y="455910"/>
                  </a:cubicBezTo>
                  <a:cubicBezTo>
                    <a:pt x="952903" y="523310"/>
                    <a:pt x="875150" y="588387"/>
                    <a:pt x="800327" y="657068"/>
                  </a:cubicBezTo>
                  <a:cubicBezTo>
                    <a:pt x="723748" y="727499"/>
                    <a:pt x="649105" y="800822"/>
                    <a:pt x="576118" y="875332"/>
                  </a:cubicBezTo>
                  <a:cubicBezTo>
                    <a:pt x="574363" y="877082"/>
                    <a:pt x="573031" y="879636"/>
                    <a:pt x="571369" y="881954"/>
                  </a:cubicBezTo>
                  <a:cubicBezTo>
                    <a:pt x="577380" y="884760"/>
                    <a:pt x="580135" y="880218"/>
                    <a:pt x="583741" y="877289"/>
                  </a:cubicBezTo>
                  <a:cubicBezTo>
                    <a:pt x="661855" y="821496"/>
                    <a:pt x="737608" y="762006"/>
                    <a:pt x="826112" y="723190"/>
                  </a:cubicBezTo>
                  <a:cubicBezTo>
                    <a:pt x="875127" y="701683"/>
                    <a:pt x="925635" y="692779"/>
                    <a:pt x="977646" y="716038"/>
                  </a:cubicBezTo>
                  <a:cubicBezTo>
                    <a:pt x="994351" y="723505"/>
                    <a:pt x="1007402" y="735371"/>
                    <a:pt x="1017891" y="749411"/>
                  </a:cubicBezTo>
                  <a:cubicBezTo>
                    <a:pt x="1024269" y="757996"/>
                    <a:pt x="1027330" y="767711"/>
                    <a:pt x="1013203" y="774126"/>
                  </a:cubicBezTo>
                  <a:cubicBezTo>
                    <a:pt x="910242" y="819120"/>
                    <a:pt x="827071" y="893848"/>
                    <a:pt x="737147" y="957718"/>
                  </a:cubicBezTo>
                  <a:cubicBezTo>
                    <a:pt x="657989" y="1014265"/>
                    <a:pt x="575670" y="1064033"/>
                    <a:pt x="480939" y="1089859"/>
                  </a:cubicBezTo>
                  <a:cubicBezTo>
                    <a:pt x="452792" y="1096249"/>
                    <a:pt x="424977" y="1102874"/>
                    <a:pt x="396830" y="1109264"/>
                  </a:cubicBezTo>
                  <a:cubicBezTo>
                    <a:pt x="360349" y="1114689"/>
                    <a:pt x="323300" y="1120209"/>
                    <a:pt x="287055" y="1125305"/>
                  </a:cubicBezTo>
                  <a:cubicBezTo>
                    <a:pt x="278527" y="1126710"/>
                    <a:pt x="269618" y="1129345"/>
                    <a:pt x="261671" y="1123646"/>
                  </a:cubicBezTo>
                  <a:cubicBezTo>
                    <a:pt x="177876" y="974811"/>
                    <a:pt x="93751" y="825738"/>
                    <a:pt x="10194" y="676571"/>
                  </a:cubicBezTo>
                  <a:cubicBezTo>
                    <a:pt x="7127" y="670360"/>
                    <a:pt x="3398" y="663675"/>
                    <a:pt x="0" y="657227"/>
                  </a:cubicBezTo>
                  <a:cubicBezTo>
                    <a:pt x="79818" y="551515"/>
                    <a:pt x="158074" y="445186"/>
                    <a:pt x="241867" y="342324"/>
                  </a:cubicBezTo>
                  <a:cubicBezTo>
                    <a:pt x="320578" y="245846"/>
                    <a:pt x="397778" y="147282"/>
                    <a:pt x="494032" y="66894"/>
                  </a:cubicBezTo>
                  <a:cubicBezTo>
                    <a:pt x="524537" y="41137"/>
                    <a:pt x="557640" y="18749"/>
                    <a:pt x="596077" y="5700"/>
                  </a:cubicBezTo>
                  <a:cubicBezTo>
                    <a:pt x="605745" y="2355"/>
                    <a:pt x="615472" y="-196"/>
                    <a:pt x="624850" y="11"/>
                  </a:cubicBezTo>
                  <a:close/>
                </a:path>
              </a:pathLst>
            </a:custGeom>
            <a:solidFill>
              <a:srgbClr val="FCD9C1"/>
            </a:solidFill>
            <a:ln w="2539"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xmlns="" id="{A9A520E3-95A1-4193-9A73-08C9675A98BF}"/>
                </a:ext>
              </a:extLst>
            </p:cNvPr>
            <p:cNvSpPr/>
            <p:nvPr/>
          </p:nvSpPr>
          <p:spPr>
            <a:xfrm rot="21479217" flipH="1">
              <a:off x="1937072" y="6023955"/>
              <a:ext cx="1006835" cy="848673"/>
            </a:xfrm>
            <a:custGeom>
              <a:avLst/>
              <a:gdLst>
                <a:gd name="connsiteX0" fmla="*/ 447868 w 1006835"/>
                <a:gd name="connsiteY0" fmla="*/ 72 h 848673"/>
                <a:gd name="connsiteX1" fmla="*/ 431875 w 1006835"/>
                <a:gd name="connsiteY1" fmla="*/ 14129 h 848673"/>
                <a:gd name="connsiteX2" fmla="*/ 357313 w 1006835"/>
                <a:gd name="connsiteY2" fmla="*/ 158774 h 848673"/>
                <a:gd name="connsiteX3" fmla="*/ 216335 w 1006835"/>
                <a:gd name="connsiteY3" fmla="*/ 429727 h 848673"/>
                <a:gd name="connsiteX4" fmla="*/ 58246 w 1006835"/>
                <a:gd name="connsiteY4" fmla="*/ 736943 h 848673"/>
                <a:gd name="connsiteX5" fmla="*/ 0 w 1006835"/>
                <a:gd name="connsiteY5" fmla="*/ 848673 h 848673"/>
                <a:gd name="connsiteX6" fmla="*/ 746679 w 1006835"/>
                <a:gd name="connsiteY6" fmla="*/ 822428 h 848673"/>
                <a:gd name="connsiteX7" fmla="*/ 818137 w 1006835"/>
                <a:gd name="connsiteY7" fmla="*/ 670937 h 848673"/>
                <a:gd name="connsiteX8" fmla="*/ 1002304 w 1006835"/>
                <a:gd name="connsiteY8" fmla="*/ 282230 h 848673"/>
                <a:gd name="connsiteX9" fmla="*/ 993340 w 1006835"/>
                <a:gd name="connsiteY9" fmla="*/ 255339 h 848673"/>
                <a:gd name="connsiteX10" fmla="*/ 474251 w 1006835"/>
                <a:gd name="connsiteY10" fmla="*/ 9240 h 848673"/>
                <a:gd name="connsiteX11" fmla="*/ 447868 w 1006835"/>
                <a:gd name="connsiteY11" fmla="*/ 72 h 84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6835" h="848673">
                  <a:moveTo>
                    <a:pt x="447868" y="72"/>
                  </a:moveTo>
                  <a:cubicBezTo>
                    <a:pt x="442470" y="683"/>
                    <a:pt x="438803" y="5165"/>
                    <a:pt x="431875" y="14129"/>
                  </a:cubicBezTo>
                  <a:cubicBezTo>
                    <a:pt x="407836" y="62616"/>
                    <a:pt x="382575" y="110695"/>
                    <a:pt x="357313" y="158774"/>
                  </a:cubicBezTo>
                  <a:cubicBezTo>
                    <a:pt x="310050" y="248820"/>
                    <a:pt x="261970" y="338866"/>
                    <a:pt x="216335" y="429727"/>
                  </a:cubicBezTo>
                  <a:cubicBezTo>
                    <a:pt x="164590" y="532812"/>
                    <a:pt x="108362" y="633043"/>
                    <a:pt x="58246" y="736943"/>
                  </a:cubicBezTo>
                  <a:lnTo>
                    <a:pt x="0" y="848673"/>
                  </a:lnTo>
                  <a:lnTo>
                    <a:pt x="746679" y="822428"/>
                  </a:lnTo>
                  <a:lnTo>
                    <a:pt x="818137" y="670937"/>
                  </a:lnTo>
                  <a:cubicBezTo>
                    <a:pt x="879254" y="541368"/>
                    <a:pt x="940372" y="411799"/>
                    <a:pt x="1002304" y="282230"/>
                  </a:cubicBezTo>
                  <a:cubicBezTo>
                    <a:pt x="1009231" y="268377"/>
                    <a:pt x="1009638" y="260636"/>
                    <a:pt x="993340" y="255339"/>
                  </a:cubicBezTo>
                  <a:lnTo>
                    <a:pt x="474251" y="9240"/>
                  </a:lnTo>
                  <a:cubicBezTo>
                    <a:pt x="460397" y="2721"/>
                    <a:pt x="453267" y="-539"/>
                    <a:pt x="447868" y="72"/>
                  </a:cubicBezTo>
                  <a:close/>
                </a:path>
              </a:pathLst>
            </a:custGeom>
            <a:solidFill>
              <a:schemeClr val="bg1"/>
            </a:solidFill>
            <a:ln w="4251" cap="flat">
              <a:noFill/>
              <a:prstDash val="solid"/>
              <a:miter/>
            </a:ln>
          </p:spPr>
          <p:txBody>
            <a:bodyPr wrap="square" rtlCol="0" anchor="ctr">
              <a:noAutofit/>
            </a:bodyPr>
            <a:lstStyle/>
            <a:p>
              <a:endParaRPr lang="en-US"/>
            </a:p>
          </p:txBody>
        </p:sp>
      </p:grpSp>
      <p:sp>
        <p:nvSpPr>
          <p:cNvPr id="5" name="Rectangle 4">
            <a:extLst>
              <a:ext uri="{FF2B5EF4-FFF2-40B4-BE49-F238E27FC236}">
                <a16:creationId xmlns:a16="http://schemas.microsoft.com/office/drawing/2014/main" xmlns="" id="{E32F21BC-66E9-436D-9873-B7DD2DCAA330}"/>
              </a:ext>
            </a:extLst>
          </p:cNvPr>
          <p:cNvSpPr/>
          <p:nvPr/>
        </p:nvSpPr>
        <p:spPr>
          <a:xfrm>
            <a:off x="3017521" y="6488668"/>
            <a:ext cx="5063887" cy="369332"/>
          </a:xfrm>
          <a:prstGeom prst="rect">
            <a:avLst/>
          </a:prstGeom>
        </p:spPr>
        <p:txBody>
          <a:bodyPr wrap="none">
            <a:spAutoFit/>
          </a:bodyPr>
          <a:lstStyle/>
          <a:p>
            <a:r>
              <a:rPr lang="en-US" b="1" dirty="0"/>
              <a:t>IT20261764 </a:t>
            </a:r>
            <a:r>
              <a:rPr lang="en-US" dirty="0"/>
              <a:t>|   D.M.D.H Dissanayake |   TMP-23-383</a:t>
            </a:r>
          </a:p>
        </p:txBody>
      </p:sp>
    </p:spTree>
    <p:extLst>
      <p:ext uri="{BB962C8B-B14F-4D97-AF65-F5344CB8AC3E}">
        <p14:creationId xmlns:p14="http://schemas.microsoft.com/office/powerpoint/2010/main" val="1440380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99EDDF-30F8-BC83-7D3A-7C495B5009D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xmlns="" id="{32633AD2-7DEF-1F94-DC5F-94BD610781F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788797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52D4AE1F-F681-4FEC-B226-21142E5D065F}"/>
              </a:ext>
            </a:extLst>
          </p:cNvPr>
          <p:cNvSpPr txBox="1"/>
          <p:nvPr/>
        </p:nvSpPr>
        <p:spPr>
          <a:xfrm>
            <a:off x="5805577" y="59707"/>
            <a:ext cx="6850471" cy="1138773"/>
          </a:xfrm>
          <a:prstGeom prst="rect">
            <a:avLst/>
          </a:prstGeom>
          <a:noFill/>
        </p:spPr>
        <p:txBody>
          <a:bodyPr wrap="square" rtlCol="0">
            <a:spAutoFit/>
          </a:bodyPr>
          <a:lstStyle/>
          <a:p>
            <a:pPr algn="ctr"/>
            <a:r>
              <a:rPr lang="en-US" sz="2500" dirty="0">
                <a:effectLst>
                  <a:outerShdw blurRad="38100" dist="38100" dir="2700000" algn="tl">
                    <a:srgbClr val="000000">
                      <a:alpha val="43137"/>
                    </a:srgbClr>
                  </a:outerShdw>
                </a:effectLst>
                <a:latin typeface="Sitka Subheading" panose="02000505000000020004" pitchFamily="2" charset="0"/>
              </a:rPr>
              <a:t>MOTORBIKE DEFECT CHECKER AND PREDICTOR</a:t>
            </a:r>
          </a:p>
          <a:p>
            <a:endParaRPr lang="en-US" dirty="0"/>
          </a:p>
        </p:txBody>
      </p:sp>
      <p:pic>
        <p:nvPicPr>
          <p:cNvPr id="6" name="Content Placeholder 4" descr="A picture containing application&#10;&#10;Description automatically generated">
            <a:extLst>
              <a:ext uri="{FF2B5EF4-FFF2-40B4-BE49-F238E27FC236}">
                <a16:creationId xmlns:a16="http://schemas.microsoft.com/office/drawing/2014/main" xmlns="" id="{B9691C46-0736-465D-8971-477E9DB82853}"/>
              </a:ext>
            </a:extLst>
          </p:cNvPr>
          <p:cNvPicPr>
            <a:picLocks noChangeAspect="1"/>
          </p:cNvPicPr>
          <p:nvPr/>
        </p:nvPicPr>
        <p:blipFill>
          <a:blip r:embed="rId4"/>
          <a:stretch>
            <a:fillRect/>
          </a:stretch>
        </p:blipFill>
        <p:spPr>
          <a:xfrm>
            <a:off x="69272" y="6355225"/>
            <a:ext cx="2319251" cy="444585"/>
          </a:xfrm>
          <a:prstGeom prst="rect">
            <a:avLst/>
          </a:prstGeom>
        </p:spPr>
      </p:pic>
      <p:sp>
        <p:nvSpPr>
          <p:cNvPr id="7" name="TextBox 6">
            <a:extLst>
              <a:ext uri="{FF2B5EF4-FFF2-40B4-BE49-F238E27FC236}">
                <a16:creationId xmlns:a16="http://schemas.microsoft.com/office/drawing/2014/main" xmlns="" id="{CDBA6D14-A824-4F33-AB3E-5D175EB413BA}"/>
              </a:ext>
            </a:extLst>
          </p:cNvPr>
          <p:cNvSpPr txBox="1"/>
          <p:nvPr/>
        </p:nvSpPr>
        <p:spPr>
          <a:xfrm>
            <a:off x="798023" y="3837251"/>
            <a:ext cx="2219498" cy="954107"/>
          </a:xfrm>
          <a:prstGeom prst="rect">
            <a:avLst/>
          </a:prstGeom>
          <a:noFill/>
        </p:spPr>
        <p:txBody>
          <a:bodyPr wrap="square" rtlCol="0">
            <a:spAutoFit/>
          </a:bodyPr>
          <a:lstStyle/>
          <a:p>
            <a:r>
              <a:rPr lang="en-GB" sz="2800" b="1" dirty="0">
                <a:solidFill>
                  <a:srgbClr val="FFFFFF"/>
                </a:solidFill>
              </a:rPr>
              <a:t>Completion</a:t>
            </a:r>
            <a:r>
              <a:rPr lang="en-US" sz="2800" b="1" dirty="0">
                <a:solidFill>
                  <a:srgbClr val="FFFFFF"/>
                </a:solidFill>
              </a:rPr>
              <a:t> of the System</a:t>
            </a:r>
            <a:endParaRPr lang="en-US" sz="2800" dirty="0"/>
          </a:p>
        </p:txBody>
      </p:sp>
      <p:sp>
        <p:nvSpPr>
          <p:cNvPr id="2" name="Rectangle 1">
            <a:extLst>
              <a:ext uri="{FF2B5EF4-FFF2-40B4-BE49-F238E27FC236}">
                <a16:creationId xmlns:a16="http://schemas.microsoft.com/office/drawing/2014/main" xmlns="" id="{A60997EE-3C3C-47DC-8013-91B0EB56120D}"/>
              </a:ext>
            </a:extLst>
          </p:cNvPr>
          <p:cNvSpPr/>
          <p:nvPr/>
        </p:nvSpPr>
        <p:spPr>
          <a:xfrm>
            <a:off x="3859825" y="6488668"/>
            <a:ext cx="5063887" cy="369332"/>
          </a:xfrm>
          <a:prstGeom prst="rect">
            <a:avLst/>
          </a:prstGeom>
        </p:spPr>
        <p:txBody>
          <a:bodyPr wrap="none">
            <a:spAutoFit/>
          </a:bodyPr>
          <a:lstStyle/>
          <a:p>
            <a:r>
              <a:rPr lang="en-US" b="1" dirty="0"/>
              <a:t>IT20261764 </a:t>
            </a:r>
            <a:r>
              <a:rPr lang="en-US" dirty="0"/>
              <a:t>|   D.M.D.H Dissanayake |   TMP-23-383</a:t>
            </a:r>
          </a:p>
        </p:txBody>
      </p:sp>
      <p:pic>
        <p:nvPicPr>
          <p:cNvPr id="3" name="v2">
            <a:hlinkClick r:id="" action="ppaction://media"/>
            <a:extLst>
              <a:ext uri="{FF2B5EF4-FFF2-40B4-BE49-F238E27FC236}">
                <a16:creationId xmlns:a16="http://schemas.microsoft.com/office/drawing/2014/main" xmlns="" id="{7D3F00B9-AA9B-42F7-88CB-C0301C7F11E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11215" y="891469"/>
            <a:ext cx="9713343" cy="5463756"/>
          </a:xfrm>
          <a:prstGeom prst="rect">
            <a:avLst/>
          </a:prstGeom>
        </p:spPr>
      </p:pic>
    </p:spTree>
    <p:extLst>
      <p:ext uri="{BB962C8B-B14F-4D97-AF65-F5344CB8AC3E}">
        <p14:creationId xmlns:p14="http://schemas.microsoft.com/office/powerpoint/2010/main" val="2108921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6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52D4AE1F-F681-4FEC-B226-21142E5D065F}"/>
              </a:ext>
            </a:extLst>
          </p:cNvPr>
          <p:cNvSpPr txBox="1"/>
          <p:nvPr/>
        </p:nvSpPr>
        <p:spPr>
          <a:xfrm>
            <a:off x="5805577" y="59707"/>
            <a:ext cx="6850471" cy="1138773"/>
          </a:xfrm>
          <a:prstGeom prst="rect">
            <a:avLst/>
          </a:prstGeom>
          <a:noFill/>
        </p:spPr>
        <p:txBody>
          <a:bodyPr wrap="square" rtlCol="0">
            <a:spAutoFit/>
          </a:bodyPr>
          <a:lstStyle/>
          <a:p>
            <a:pPr algn="ctr"/>
            <a:r>
              <a:rPr lang="en-US" sz="2500" dirty="0">
                <a:effectLst>
                  <a:outerShdw blurRad="38100" dist="38100" dir="2700000" algn="tl">
                    <a:srgbClr val="000000">
                      <a:alpha val="43137"/>
                    </a:srgbClr>
                  </a:outerShdw>
                </a:effectLst>
                <a:latin typeface="Sitka Subheading" panose="02000505000000020004" pitchFamily="2" charset="0"/>
              </a:rPr>
              <a:t>MOTORBIKE DEFECT CHECKER AND PREDICTOR</a:t>
            </a:r>
          </a:p>
          <a:p>
            <a:endParaRPr lang="en-US" dirty="0"/>
          </a:p>
        </p:txBody>
      </p:sp>
      <p:pic>
        <p:nvPicPr>
          <p:cNvPr id="6" name="Content Placeholder 4" descr="A picture containing application&#10;&#10;Description automatically generated">
            <a:extLst>
              <a:ext uri="{FF2B5EF4-FFF2-40B4-BE49-F238E27FC236}">
                <a16:creationId xmlns:a16="http://schemas.microsoft.com/office/drawing/2014/main" xmlns="" id="{B9691C46-0736-465D-8971-477E9DB82853}"/>
              </a:ext>
            </a:extLst>
          </p:cNvPr>
          <p:cNvPicPr>
            <a:picLocks noChangeAspect="1"/>
          </p:cNvPicPr>
          <p:nvPr/>
        </p:nvPicPr>
        <p:blipFill>
          <a:blip r:embed="rId4"/>
          <a:stretch>
            <a:fillRect/>
          </a:stretch>
        </p:blipFill>
        <p:spPr>
          <a:xfrm>
            <a:off x="69272" y="6355225"/>
            <a:ext cx="2319251" cy="444585"/>
          </a:xfrm>
          <a:prstGeom prst="rect">
            <a:avLst/>
          </a:prstGeom>
        </p:spPr>
      </p:pic>
      <p:sp>
        <p:nvSpPr>
          <p:cNvPr id="7" name="TextBox 6">
            <a:extLst>
              <a:ext uri="{FF2B5EF4-FFF2-40B4-BE49-F238E27FC236}">
                <a16:creationId xmlns:a16="http://schemas.microsoft.com/office/drawing/2014/main" xmlns="" id="{CDBA6D14-A824-4F33-AB3E-5D175EB413BA}"/>
              </a:ext>
            </a:extLst>
          </p:cNvPr>
          <p:cNvSpPr txBox="1"/>
          <p:nvPr/>
        </p:nvSpPr>
        <p:spPr>
          <a:xfrm>
            <a:off x="798023" y="3837251"/>
            <a:ext cx="2219498" cy="954107"/>
          </a:xfrm>
          <a:prstGeom prst="rect">
            <a:avLst/>
          </a:prstGeom>
          <a:noFill/>
        </p:spPr>
        <p:txBody>
          <a:bodyPr wrap="square" rtlCol="0">
            <a:spAutoFit/>
          </a:bodyPr>
          <a:lstStyle/>
          <a:p>
            <a:r>
              <a:rPr lang="en-GB" sz="2800" b="1" dirty="0">
                <a:solidFill>
                  <a:srgbClr val="FFFFFF"/>
                </a:solidFill>
              </a:rPr>
              <a:t>Completion</a:t>
            </a:r>
            <a:r>
              <a:rPr lang="en-US" sz="2800" b="1" dirty="0">
                <a:solidFill>
                  <a:srgbClr val="FFFFFF"/>
                </a:solidFill>
              </a:rPr>
              <a:t> of the System</a:t>
            </a:r>
            <a:endParaRPr lang="en-US" sz="2800" dirty="0"/>
          </a:p>
        </p:txBody>
      </p:sp>
      <p:sp>
        <p:nvSpPr>
          <p:cNvPr id="2" name="Rectangle 1">
            <a:extLst>
              <a:ext uri="{FF2B5EF4-FFF2-40B4-BE49-F238E27FC236}">
                <a16:creationId xmlns:a16="http://schemas.microsoft.com/office/drawing/2014/main" xmlns="" id="{A60997EE-3C3C-47DC-8013-91B0EB56120D}"/>
              </a:ext>
            </a:extLst>
          </p:cNvPr>
          <p:cNvSpPr/>
          <p:nvPr/>
        </p:nvSpPr>
        <p:spPr>
          <a:xfrm>
            <a:off x="3859825" y="6488668"/>
            <a:ext cx="5063887" cy="369332"/>
          </a:xfrm>
          <a:prstGeom prst="rect">
            <a:avLst/>
          </a:prstGeom>
        </p:spPr>
        <p:txBody>
          <a:bodyPr wrap="none">
            <a:spAutoFit/>
          </a:bodyPr>
          <a:lstStyle/>
          <a:p>
            <a:r>
              <a:rPr lang="en-US" b="1" dirty="0"/>
              <a:t>IT20261764 </a:t>
            </a:r>
            <a:r>
              <a:rPr lang="en-US" dirty="0"/>
              <a:t>|   D.M.D.H Dissanayake |   TMP-23-383</a:t>
            </a:r>
          </a:p>
        </p:txBody>
      </p:sp>
      <p:pic>
        <p:nvPicPr>
          <p:cNvPr id="5" name="f3">
            <a:hlinkClick r:id="" action="ppaction://media"/>
            <a:extLst>
              <a:ext uri="{FF2B5EF4-FFF2-40B4-BE49-F238E27FC236}">
                <a16:creationId xmlns:a16="http://schemas.microsoft.com/office/drawing/2014/main" xmlns="" id="{9C1F0396-AF55-4707-A24A-9CBED867949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09623" y="198467"/>
            <a:ext cx="3930136" cy="6156758"/>
          </a:xfrm>
          <a:prstGeom prst="rect">
            <a:avLst/>
          </a:prstGeom>
        </p:spPr>
      </p:pic>
    </p:spTree>
    <p:extLst>
      <p:ext uri="{BB962C8B-B14F-4D97-AF65-F5344CB8AC3E}">
        <p14:creationId xmlns:p14="http://schemas.microsoft.com/office/powerpoint/2010/main" val="1559115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6AF7BCD-1302-4833-AB91-E2AD5CBB77AA}"/>
              </a:ext>
            </a:extLst>
          </p:cNvPr>
          <p:cNvSpPr>
            <a:spLocks noGrp="1"/>
          </p:cNvSpPr>
          <p:nvPr>
            <p:ph type="title"/>
          </p:nvPr>
        </p:nvSpPr>
        <p:spPr>
          <a:xfrm>
            <a:off x="447502" y="1053676"/>
            <a:ext cx="10515600" cy="1325563"/>
          </a:xfrm>
        </p:spPr>
        <p:txBody>
          <a:bodyPr>
            <a:normAutofit/>
          </a:bodyPr>
          <a:lstStyle/>
          <a:p>
            <a:r>
              <a:rPr lang="en-US" sz="6000" b="1" dirty="0">
                <a:solidFill>
                  <a:schemeClr val="accent5">
                    <a:lumMod val="75000"/>
                  </a:schemeClr>
                </a:solidFill>
                <a:latin typeface="Times New Roman" panose="02020603050405020304" pitchFamily="18" charset="0"/>
                <a:cs typeface="Times New Roman" panose="02020603050405020304" pitchFamily="18" charset="0"/>
              </a:rPr>
              <a:t>Introduction </a:t>
            </a:r>
            <a:endParaRPr lang="en-US" sz="6000" dirty="0"/>
          </a:p>
        </p:txBody>
      </p:sp>
      <p:sp>
        <p:nvSpPr>
          <p:cNvPr id="3" name="Content Placeholder 2">
            <a:extLst>
              <a:ext uri="{FF2B5EF4-FFF2-40B4-BE49-F238E27FC236}">
                <a16:creationId xmlns:a16="http://schemas.microsoft.com/office/drawing/2014/main" xmlns="" id="{BDB92643-3D6A-40AE-BC54-4BE345C455F8}"/>
              </a:ext>
            </a:extLst>
          </p:cNvPr>
          <p:cNvSpPr>
            <a:spLocks noGrp="1"/>
          </p:cNvSpPr>
          <p:nvPr>
            <p:ph idx="1"/>
          </p:nvPr>
        </p:nvSpPr>
        <p:spPr>
          <a:xfrm>
            <a:off x="1943099" y="2881341"/>
            <a:ext cx="8880071" cy="4351338"/>
          </a:xfrm>
        </p:spPr>
        <p:txBody>
          <a:bodyPr/>
          <a:lstStyle/>
          <a:p>
            <a:pPr marL="0" indent="0">
              <a:buNone/>
            </a:pPr>
            <a:r>
              <a:rPr lang="en-US" sz="2600" dirty="0">
                <a:solidFill>
                  <a:schemeClr val="tx1"/>
                </a:solidFill>
              </a:rPr>
              <a:t>1.Research problem</a:t>
            </a:r>
          </a:p>
          <a:p>
            <a:pPr marL="0" indent="0">
              <a:buNone/>
            </a:pPr>
            <a:r>
              <a:rPr lang="en-US" sz="2600" dirty="0">
                <a:solidFill>
                  <a:schemeClr val="tx1"/>
                </a:solidFill>
              </a:rPr>
              <a:t>2. Solution</a:t>
            </a:r>
          </a:p>
          <a:p>
            <a:pPr marL="0" indent="0">
              <a:buNone/>
            </a:pPr>
            <a:r>
              <a:rPr lang="en-US" sz="2600" dirty="0">
                <a:solidFill>
                  <a:schemeClr val="tx1"/>
                </a:solidFill>
              </a:rPr>
              <a:t>3. Main objectives</a:t>
            </a:r>
          </a:p>
          <a:p>
            <a:pPr marL="0" indent="0">
              <a:buNone/>
            </a:pPr>
            <a:r>
              <a:rPr lang="en-US" sz="2600" dirty="0">
                <a:solidFill>
                  <a:schemeClr val="tx1"/>
                </a:solidFill>
              </a:rPr>
              <a:t>4. Overall System Diagram </a:t>
            </a:r>
          </a:p>
          <a:p>
            <a:pPr marL="0" indent="0">
              <a:buNone/>
            </a:pPr>
            <a:r>
              <a:rPr lang="en-US" sz="2600" dirty="0"/>
              <a:t>5.Results and Discussions</a:t>
            </a:r>
          </a:p>
          <a:p>
            <a:pPr marL="0" indent="0">
              <a:buNone/>
            </a:pPr>
            <a:r>
              <a:rPr lang="en-US" sz="2600" dirty="0">
                <a:solidFill>
                  <a:schemeClr val="tx1"/>
                </a:solidFill>
              </a:rPr>
              <a:t>6.Conclusion</a:t>
            </a:r>
          </a:p>
          <a:p>
            <a:endParaRPr lang="en-US" dirty="0"/>
          </a:p>
        </p:txBody>
      </p:sp>
      <p:sp>
        <p:nvSpPr>
          <p:cNvPr id="4" name="TextBox 3">
            <a:extLst>
              <a:ext uri="{FF2B5EF4-FFF2-40B4-BE49-F238E27FC236}">
                <a16:creationId xmlns:a16="http://schemas.microsoft.com/office/drawing/2014/main" xmlns="" id="{3BCA1676-7224-4626-BBB6-D4BA20E85FD7}"/>
              </a:ext>
            </a:extLst>
          </p:cNvPr>
          <p:cNvSpPr txBox="1"/>
          <p:nvPr/>
        </p:nvSpPr>
        <p:spPr>
          <a:xfrm>
            <a:off x="5852161" y="319096"/>
            <a:ext cx="6458988" cy="1231106"/>
          </a:xfrm>
          <a:prstGeom prst="rect">
            <a:avLst/>
          </a:prstGeom>
          <a:noFill/>
        </p:spPr>
        <p:txBody>
          <a:bodyPr wrap="square" rtlCol="0">
            <a:spAutoFit/>
          </a:bodyPr>
          <a:lstStyle/>
          <a:p>
            <a:pPr algn="ctr"/>
            <a:r>
              <a:rPr lang="en-US" sz="2800" dirty="0">
                <a:effectLst>
                  <a:outerShdw blurRad="38100" dist="38100" dir="2700000" algn="tl">
                    <a:srgbClr val="000000">
                      <a:alpha val="43137"/>
                    </a:srgbClr>
                  </a:outerShdw>
                </a:effectLst>
                <a:latin typeface="Sitka Subheading" panose="02000505000000020004" pitchFamily="2" charset="0"/>
              </a:rPr>
              <a:t>MOTORBIKE DEFECT CHECKER AND PREDICTOR</a:t>
            </a:r>
          </a:p>
          <a:p>
            <a:pPr algn="ctr"/>
            <a:endParaRPr lang="en-US" dirty="0"/>
          </a:p>
        </p:txBody>
      </p:sp>
      <p:pic>
        <p:nvPicPr>
          <p:cNvPr id="5" name="Content Placeholder 4" descr="A picture containing application&#10;&#10;Description automatically generated">
            <a:extLst>
              <a:ext uri="{FF2B5EF4-FFF2-40B4-BE49-F238E27FC236}">
                <a16:creationId xmlns:a16="http://schemas.microsoft.com/office/drawing/2014/main" xmlns="" id="{EB99AE1C-1857-4CD0-99D5-03D2E1D28008}"/>
              </a:ext>
            </a:extLst>
          </p:cNvPr>
          <p:cNvPicPr>
            <a:picLocks noChangeAspect="1"/>
          </p:cNvPicPr>
          <p:nvPr/>
        </p:nvPicPr>
        <p:blipFill>
          <a:blip r:embed="rId2"/>
          <a:stretch>
            <a:fillRect/>
          </a:stretch>
        </p:blipFill>
        <p:spPr>
          <a:xfrm>
            <a:off x="91440" y="6413415"/>
            <a:ext cx="2319251" cy="444585"/>
          </a:xfrm>
          <a:prstGeom prst="rect">
            <a:avLst/>
          </a:prstGeom>
        </p:spPr>
      </p:pic>
      <p:grpSp>
        <p:nvGrpSpPr>
          <p:cNvPr id="6" name="Group 5">
            <a:extLst>
              <a:ext uri="{FF2B5EF4-FFF2-40B4-BE49-F238E27FC236}">
                <a16:creationId xmlns:a16="http://schemas.microsoft.com/office/drawing/2014/main" xmlns="" id="{34724F48-EDEE-4A74-891E-FEDA892F5ECE}"/>
              </a:ext>
            </a:extLst>
          </p:cNvPr>
          <p:cNvGrpSpPr/>
          <p:nvPr/>
        </p:nvGrpSpPr>
        <p:grpSpPr>
          <a:xfrm rot="11109924" flipV="1">
            <a:off x="9619255" y="4363541"/>
            <a:ext cx="2470259" cy="2388108"/>
            <a:chOff x="-214779" y="3818987"/>
            <a:chExt cx="3158686" cy="3053641"/>
          </a:xfrm>
        </p:grpSpPr>
        <p:grpSp>
          <p:nvGrpSpPr>
            <p:cNvPr id="7" name="Group 6">
              <a:extLst>
                <a:ext uri="{FF2B5EF4-FFF2-40B4-BE49-F238E27FC236}">
                  <a16:creationId xmlns:a16="http://schemas.microsoft.com/office/drawing/2014/main" xmlns="" id="{7010EA2E-9525-4959-B741-A98B7DE0CC37}"/>
                </a:ext>
              </a:extLst>
            </p:cNvPr>
            <p:cNvGrpSpPr/>
            <p:nvPr/>
          </p:nvGrpSpPr>
          <p:grpSpPr>
            <a:xfrm rot="1587316">
              <a:off x="909065" y="3818987"/>
              <a:ext cx="1555538" cy="2302642"/>
              <a:chOff x="6477000" y="3016250"/>
              <a:chExt cx="1328738" cy="1966913"/>
            </a:xfrm>
          </p:grpSpPr>
          <p:sp>
            <p:nvSpPr>
              <p:cNvPr id="12" name="Freeform 21">
                <a:extLst>
                  <a:ext uri="{FF2B5EF4-FFF2-40B4-BE49-F238E27FC236}">
                    <a16:creationId xmlns:a16="http://schemas.microsoft.com/office/drawing/2014/main" xmlns="" id="{100DCD09-12FA-416C-AAFD-8153B750D66C}"/>
                  </a:ext>
                </a:extLst>
              </p:cNvPr>
              <p:cNvSpPr>
                <a:spLocks/>
              </p:cNvSpPr>
              <p:nvPr/>
            </p:nvSpPr>
            <p:spPr bwMode="auto">
              <a:xfrm>
                <a:off x="6477000" y="3162300"/>
                <a:ext cx="1328738" cy="1820863"/>
              </a:xfrm>
              <a:custGeom>
                <a:avLst/>
                <a:gdLst>
                  <a:gd name="T0" fmla="*/ 353 w 353"/>
                  <a:gd name="T1" fmla="*/ 461 h 485"/>
                  <a:gd name="T2" fmla="*/ 329 w 353"/>
                  <a:gd name="T3" fmla="*/ 485 h 485"/>
                  <a:gd name="T4" fmla="*/ 24 w 353"/>
                  <a:gd name="T5" fmla="*/ 485 h 485"/>
                  <a:gd name="T6" fmla="*/ 0 w 353"/>
                  <a:gd name="T7" fmla="*/ 461 h 485"/>
                  <a:gd name="T8" fmla="*/ 0 w 353"/>
                  <a:gd name="T9" fmla="*/ 24 h 485"/>
                  <a:gd name="T10" fmla="*/ 24 w 353"/>
                  <a:gd name="T11" fmla="*/ 0 h 485"/>
                  <a:gd name="T12" fmla="*/ 329 w 353"/>
                  <a:gd name="T13" fmla="*/ 0 h 485"/>
                  <a:gd name="T14" fmla="*/ 353 w 353"/>
                  <a:gd name="T15" fmla="*/ 24 h 485"/>
                  <a:gd name="T16" fmla="*/ 353 w 353"/>
                  <a:gd name="T17" fmla="*/ 461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3" h="485">
                    <a:moveTo>
                      <a:pt x="353" y="461"/>
                    </a:moveTo>
                    <a:cubicBezTo>
                      <a:pt x="353" y="475"/>
                      <a:pt x="343" y="485"/>
                      <a:pt x="329" y="485"/>
                    </a:cubicBezTo>
                    <a:cubicBezTo>
                      <a:pt x="24" y="485"/>
                      <a:pt x="24" y="485"/>
                      <a:pt x="24" y="485"/>
                    </a:cubicBezTo>
                    <a:cubicBezTo>
                      <a:pt x="11" y="485"/>
                      <a:pt x="0" y="475"/>
                      <a:pt x="0" y="461"/>
                    </a:cubicBezTo>
                    <a:cubicBezTo>
                      <a:pt x="0" y="24"/>
                      <a:pt x="0" y="24"/>
                      <a:pt x="0" y="24"/>
                    </a:cubicBezTo>
                    <a:cubicBezTo>
                      <a:pt x="0" y="11"/>
                      <a:pt x="11" y="0"/>
                      <a:pt x="24" y="0"/>
                    </a:cubicBezTo>
                    <a:cubicBezTo>
                      <a:pt x="329" y="0"/>
                      <a:pt x="329" y="0"/>
                      <a:pt x="329" y="0"/>
                    </a:cubicBezTo>
                    <a:cubicBezTo>
                      <a:pt x="343" y="0"/>
                      <a:pt x="353" y="11"/>
                      <a:pt x="353" y="24"/>
                    </a:cubicBezTo>
                    <a:lnTo>
                      <a:pt x="353" y="461"/>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22">
                <a:extLst>
                  <a:ext uri="{FF2B5EF4-FFF2-40B4-BE49-F238E27FC236}">
                    <a16:creationId xmlns:a16="http://schemas.microsoft.com/office/drawing/2014/main" xmlns="" id="{AD21E802-4400-4DD3-9838-A69280ED9B96}"/>
                  </a:ext>
                </a:extLst>
              </p:cNvPr>
              <p:cNvSpPr>
                <a:spLocks noChangeArrowheads="1"/>
              </p:cNvSpPr>
              <p:nvPr/>
            </p:nvSpPr>
            <p:spPr bwMode="auto">
              <a:xfrm>
                <a:off x="6597650" y="3302000"/>
                <a:ext cx="1087438" cy="1504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3">
                <a:extLst>
                  <a:ext uri="{FF2B5EF4-FFF2-40B4-BE49-F238E27FC236}">
                    <a16:creationId xmlns:a16="http://schemas.microsoft.com/office/drawing/2014/main" xmlns="" id="{094773FF-61E6-446D-BD87-56E3D3F82BE0}"/>
                  </a:ext>
                </a:extLst>
              </p:cNvPr>
              <p:cNvSpPr>
                <a:spLocks/>
              </p:cNvSpPr>
              <p:nvPr/>
            </p:nvSpPr>
            <p:spPr bwMode="auto">
              <a:xfrm>
                <a:off x="6591300" y="3294062"/>
                <a:ext cx="1101725" cy="1520825"/>
              </a:xfrm>
              <a:custGeom>
                <a:avLst/>
                <a:gdLst>
                  <a:gd name="T0" fmla="*/ 689 w 694"/>
                  <a:gd name="T1" fmla="*/ 953 h 958"/>
                  <a:gd name="T2" fmla="*/ 689 w 694"/>
                  <a:gd name="T3" fmla="*/ 948 h 958"/>
                  <a:gd name="T4" fmla="*/ 9 w 694"/>
                  <a:gd name="T5" fmla="*/ 948 h 958"/>
                  <a:gd name="T6" fmla="*/ 9 w 694"/>
                  <a:gd name="T7" fmla="*/ 9 h 958"/>
                  <a:gd name="T8" fmla="*/ 684 w 694"/>
                  <a:gd name="T9" fmla="*/ 9 h 958"/>
                  <a:gd name="T10" fmla="*/ 684 w 694"/>
                  <a:gd name="T11" fmla="*/ 953 h 958"/>
                  <a:gd name="T12" fmla="*/ 689 w 694"/>
                  <a:gd name="T13" fmla="*/ 953 h 958"/>
                  <a:gd name="T14" fmla="*/ 689 w 694"/>
                  <a:gd name="T15" fmla="*/ 948 h 958"/>
                  <a:gd name="T16" fmla="*/ 689 w 694"/>
                  <a:gd name="T17" fmla="*/ 953 h 958"/>
                  <a:gd name="T18" fmla="*/ 694 w 694"/>
                  <a:gd name="T19" fmla="*/ 953 h 958"/>
                  <a:gd name="T20" fmla="*/ 694 w 694"/>
                  <a:gd name="T21" fmla="*/ 0 h 958"/>
                  <a:gd name="T22" fmla="*/ 0 w 694"/>
                  <a:gd name="T23" fmla="*/ 0 h 958"/>
                  <a:gd name="T24" fmla="*/ 0 w 694"/>
                  <a:gd name="T25" fmla="*/ 958 h 958"/>
                  <a:gd name="T26" fmla="*/ 694 w 694"/>
                  <a:gd name="T27" fmla="*/ 958 h 958"/>
                  <a:gd name="T28" fmla="*/ 694 w 694"/>
                  <a:gd name="T29" fmla="*/ 953 h 958"/>
                  <a:gd name="T30" fmla="*/ 689 w 694"/>
                  <a:gd name="T31" fmla="*/ 953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4" h="958">
                    <a:moveTo>
                      <a:pt x="689" y="953"/>
                    </a:moveTo>
                    <a:lnTo>
                      <a:pt x="689" y="948"/>
                    </a:lnTo>
                    <a:lnTo>
                      <a:pt x="9" y="948"/>
                    </a:lnTo>
                    <a:lnTo>
                      <a:pt x="9" y="9"/>
                    </a:lnTo>
                    <a:lnTo>
                      <a:pt x="684" y="9"/>
                    </a:lnTo>
                    <a:lnTo>
                      <a:pt x="684" y="953"/>
                    </a:lnTo>
                    <a:lnTo>
                      <a:pt x="689" y="953"/>
                    </a:lnTo>
                    <a:lnTo>
                      <a:pt x="689" y="948"/>
                    </a:lnTo>
                    <a:lnTo>
                      <a:pt x="689" y="953"/>
                    </a:lnTo>
                    <a:lnTo>
                      <a:pt x="694" y="953"/>
                    </a:lnTo>
                    <a:lnTo>
                      <a:pt x="694" y="0"/>
                    </a:lnTo>
                    <a:lnTo>
                      <a:pt x="0" y="0"/>
                    </a:lnTo>
                    <a:lnTo>
                      <a:pt x="0" y="958"/>
                    </a:lnTo>
                    <a:lnTo>
                      <a:pt x="694" y="958"/>
                    </a:lnTo>
                    <a:lnTo>
                      <a:pt x="694" y="953"/>
                    </a:lnTo>
                    <a:lnTo>
                      <a:pt x="689" y="9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4">
                <a:extLst>
                  <a:ext uri="{FF2B5EF4-FFF2-40B4-BE49-F238E27FC236}">
                    <a16:creationId xmlns:a16="http://schemas.microsoft.com/office/drawing/2014/main" xmlns="" id="{D0C17AA2-4890-4AA8-8FFC-D7792ACDBB89}"/>
                  </a:ext>
                </a:extLst>
              </p:cNvPr>
              <p:cNvSpPr>
                <a:spLocks/>
              </p:cNvSpPr>
              <p:nvPr/>
            </p:nvSpPr>
            <p:spPr bwMode="auto">
              <a:xfrm>
                <a:off x="6786563" y="3609975"/>
                <a:ext cx="711200" cy="0"/>
              </a:xfrm>
              <a:custGeom>
                <a:avLst/>
                <a:gdLst>
                  <a:gd name="T0" fmla="*/ 0 w 448"/>
                  <a:gd name="T1" fmla="*/ 448 w 448"/>
                  <a:gd name="T2" fmla="*/ 0 w 448"/>
                </a:gdLst>
                <a:ahLst/>
                <a:cxnLst>
                  <a:cxn ang="0">
                    <a:pos x="T0" y="0"/>
                  </a:cxn>
                  <a:cxn ang="0">
                    <a:pos x="T1" y="0"/>
                  </a:cxn>
                  <a:cxn ang="0">
                    <a:pos x="T2" y="0"/>
                  </a:cxn>
                </a:cxnLst>
                <a:rect l="0" t="0" r="r" b="b"/>
                <a:pathLst>
                  <a:path w="448">
                    <a:moveTo>
                      <a:pt x="0" y="0"/>
                    </a:moveTo>
                    <a:lnTo>
                      <a:pt x="44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Line 25">
                <a:extLst>
                  <a:ext uri="{FF2B5EF4-FFF2-40B4-BE49-F238E27FC236}">
                    <a16:creationId xmlns:a16="http://schemas.microsoft.com/office/drawing/2014/main" xmlns="" id="{3B6B946F-A64E-4323-89A4-2ECAB292C5E4}"/>
                  </a:ext>
                </a:extLst>
              </p:cNvPr>
              <p:cNvSpPr>
                <a:spLocks noChangeShapeType="1"/>
              </p:cNvSpPr>
              <p:nvPr/>
            </p:nvSpPr>
            <p:spPr bwMode="auto">
              <a:xfrm>
                <a:off x="6786563" y="3609975"/>
                <a:ext cx="7112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6">
                <a:extLst>
                  <a:ext uri="{FF2B5EF4-FFF2-40B4-BE49-F238E27FC236}">
                    <a16:creationId xmlns:a16="http://schemas.microsoft.com/office/drawing/2014/main" xmlns="" id="{753F2C43-01D1-4BBE-B2F8-A7F35578366B}"/>
                  </a:ext>
                </a:extLst>
              </p:cNvPr>
              <p:cNvSpPr>
                <a:spLocks/>
              </p:cNvSpPr>
              <p:nvPr/>
            </p:nvSpPr>
            <p:spPr bwMode="auto">
              <a:xfrm>
                <a:off x="6764338" y="3586163"/>
                <a:ext cx="755650" cy="46038"/>
              </a:xfrm>
              <a:custGeom>
                <a:avLst/>
                <a:gdLst>
                  <a:gd name="T0" fmla="*/ 6 w 201"/>
                  <a:gd name="T1" fmla="*/ 12 h 12"/>
                  <a:gd name="T2" fmla="*/ 195 w 201"/>
                  <a:gd name="T3" fmla="*/ 12 h 12"/>
                  <a:gd name="T4" fmla="*/ 201 w 201"/>
                  <a:gd name="T5" fmla="*/ 6 h 12"/>
                  <a:gd name="T6" fmla="*/ 195 w 201"/>
                  <a:gd name="T7" fmla="*/ 0 h 12"/>
                  <a:gd name="T8" fmla="*/ 6 w 201"/>
                  <a:gd name="T9" fmla="*/ 0 h 12"/>
                  <a:gd name="T10" fmla="*/ 0 w 201"/>
                  <a:gd name="T11" fmla="*/ 6 h 12"/>
                  <a:gd name="T12" fmla="*/ 6 w 20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01" h="12">
                    <a:moveTo>
                      <a:pt x="6" y="12"/>
                    </a:moveTo>
                    <a:cubicBezTo>
                      <a:pt x="195" y="12"/>
                      <a:pt x="195" y="12"/>
                      <a:pt x="195" y="12"/>
                    </a:cubicBezTo>
                    <a:cubicBezTo>
                      <a:pt x="199" y="12"/>
                      <a:pt x="201" y="9"/>
                      <a:pt x="201" y="6"/>
                    </a:cubicBezTo>
                    <a:cubicBezTo>
                      <a:pt x="201" y="2"/>
                      <a:pt x="199" y="0"/>
                      <a:pt x="195" y="0"/>
                    </a:cubicBezTo>
                    <a:cubicBezTo>
                      <a:pt x="6" y="0"/>
                      <a:pt x="6" y="0"/>
                      <a:pt x="6" y="0"/>
                    </a:cubicBezTo>
                    <a:cubicBezTo>
                      <a:pt x="3" y="0"/>
                      <a:pt x="0" y="2"/>
                      <a:pt x="0" y="6"/>
                    </a:cubicBezTo>
                    <a:cubicBezTo>
                      <a:pt x="0" y="9"/>
                      <a:pt x="3" y="12"/>
                      <a:pt x="6" y="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7">
                <a:extLst>
                  <a:ext uri="{FF2B5EF4-FFF2-40B4-BE49-F238E27FC236}">
                    <a16:creationId xmlns:a16="http://schemas.microsoft.com/office/drawing/2014/main" xmlns="" id="{504EE4B9-420B-4434-83B4-A6F5C918EAED}"/>
                  </a:ext>
                </a:extLst>
              </p:cNvPr>
              <p:cNvSpPr>
                <a:spLocks/>
              </p:cNvSpPr>
              <p:nvPr/>
            </p:nvSpPr>
            <p:spPr bwMode="auto">
              <a:xfrm>
                <a:off x="6721475" y="3759200"/>
                <a:ext cx="839788" cy="0"/>
              </a:xfrm>
              <a:custGeom>
                <a:avLst/>
                <a:gdLst>
                  <a:gd name="T0" fmla="*/ 0 w 529"/>
                  <a:gd name="T1" fmla="*/ 529 w 529"/>
                  <a:gd name="T2" fmla="*/ 0 w 529"/>
                </a:gdLst>
                <a:ahLst/>
                <a:cxnLst>
                  <a:cxn ang="0">
                    <a:pos x="T0" y="0"/>
                  </a:cxn>
                  <a:cxn ang="0">
                    <a:pos x="T1" y="0"/>
                  </a:cxn>
                  <a:cxn ang="0">
                    <a:pos x="T2" y="0"/>
                  </a:cxn>
                </a:cxnLst>
                <a:rect l="0" t="0" r="r" b="b"/>
                <a:pathLst>
                  <a:path w="529">
                    <a:moveTo>
                      <a:pt x="0" y="0"/>
                    </a:moveTo>
                    <a:lnTo>
                      <a:pt x="529"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Line 28">
                <a:extLst>
                  <a:ext uri="{FF2B5EF4-FFF2-40B4-BE49-F238E27FC236}">
                    <a16:creationId xmlns:a16="http://schemas.microsoft.com/office/drawing/2014/main" xmlns="" id="{EFB32710-6A1D-4C28-B70A-F25961B42F2D}"/>
                  </a:ext>
                </a:extLst>
              </p:cNvPr>
              <p:cNvSpPr>
                <a:spLocks noChangeShapeType="1"/>
              </p:cNvSpPr>
              <p:nvPr/>
            </p:nvSpPr>
            <p:spPr bwMode="auto">
              <a:xfrm>
                <a:off x="6721475" y="3759200"/>
                <a:ext cx="839788"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9">
                <a:extLst>
                  <a:ext uri="{FF2B5EF4-FFF2-40B4-BE49-F238E27FC236}">
                    <a16:creationId xmlns:a16="http://schemas.microsoft.com/office/drawing/2014/main" xmlns="" id="{A3479964-B772-4BD4-935E-0103B59BB80E}"/>
                  </a:ext>
                </a:extLst>
              </p:cNvPr>
              <p:cNvSpPr>
                <a:spLocks/>
              </p:cNvSpPr>
              <p:nvPr/>
            </p:nvSpPr>
            <p:spPr bwMode="auto">
              <a:xfrm>
                <a:off x="6699250" y="3736975"/>
                <a:ext cx="884238" cy="44450"/>
              </a:xfrm>
              <a:custGeom>
                <a:avLst/>
                <a:gdLst>
                  <a:gd name="T0" fmla="*/ 6 w 235"/>
                  <a:gd name="T1" fmla="*/ 12 h 12"/>
                  <a:gd name="T2" fmla="*/ 229 w 235"/>
                  <a:gd name="T3" fmla="*/ 12 h 12"/>
                  <a:gd name="T4" fmla="*/ 235 w 235"/>
                  <a:gd name="T5" fmla="*/ 6 h 12"/>
                  <a:gd name="T6" fmla="*/ 229 w 235"/>
                  <a:gd name="T7" fmla="*/ 0 h 12"/>
                  <a:gd name="T8" fmla="*/ 6 w 235"/>
                  <a:gd name="T9" fmla="*/ 0 h 12"/>
                  <a:gd name="T10" fmla="*/ 0 w 235"/>
                  <a:gd name="T11" fmla="*/ 6 h 12"/>
                  <a:gd name="T12" fmla="*/ 6 w 235"/>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35" h="12">
                    <a:moveTo>
                      <a:pt x="6" y="12"/>
                    </a:moveTo>
                    <a:cubicBezTo>
                      <a:pt x="229" y="12"/>
                      <a:pt x="229" y="12"/>
                      <a:pt x="229" y="12"/>
                    </a:cubicBezTo>
                    <a:cubicBezTo>
                      <a:pt x="232" y="12"/>
                      <a:pt x="235" y="10"/>
                      <a:pt x="235" y="6"/>
                    </a:cubicBezTo>
                    <a:cubicBezTo>
                      <a:pt x="235" y="3"/>
                      <a:pt x="232" y="0"/>
                      <a:pt x="229" y="0"/>
                    </a:cubicBezTo>
                    <a:cubicBezTo>
                      <a:pt x="6" y="0"/>
                      <a:pt x="6" y="0"/>
                      <a:pt x="6" y="0"/>
                    </a:cubicBezTo>
                    <a:cubicBezTo>
                      <a:pt x="3" y="0"/>
                      <a:pt x="0" y="3"/>
                      <a:pt x="0" y="6"/>
                    </a:cubicBezTo>
                    <a:cubicBezTo>
                      <a:pt x="0" y="10"/>
                      <a:pt x="3" y="12"/>
                      <a:pt x="6" y="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30">
                <a:extLst>
                  <a:ext uri="{FF2B5EF4-FFF2-40B4-BE49-F238E27FC236}">
                    <a16:creationId xmlns:a16="http://schemas.microsoft.com/office/drawing/2014/main" xmlns="" id="{FC8F91B9-84A9-4B7F-9F1E-05AEF76DD4C5}"/>
                  </a:ext>
                </a:extLst>
              </p:cNvPr>
              <p:cNvSpPr>
                <a:spLocks/>
              </p:cNvSpPr>
              <p:nvPr/>
            </p:nvSpPr>
            <p:spPr bwMode="auto">
              <a:xfrm>
                <a:off x="6786563" y="3913188"/>
                <a:ext cx="711200" cy="0"/>
              </a:xfrm>
              <a:custGeom>
                <a:avLst/>
                <a:gdLst>
                  <a:gd name="T0" fmla="*/ 0 w 448"/>
                  <a:gd name="T1" fmla="*/ 448 w 448"/>
                  <a:gd name="T2" fmla="*/ 0 w 448"/>
                </a:gdLst>
                <a:ahLst/>
                <a:cxnLst>
                  <a:cxn ang="0">
                    <a:pos x="T0" y="0"/>
                  </a:cxn>
                  <a:cxn ang="0">
                    <a:pos x="T1" y="0"/>
                  </a:cxn>
                  <a:cxn ang="0">
                    <a:pos x="T2" y="0"/>
                  </a:cxn>
                </a:cxnLst>
                <a:rect l="0" t="0" r="r" b="b"/>
                <a:pathLst>
                  <a:path w="448">
                    <a:moveTo>
                      <a:pt x="0" y="0"/>
                    </a:moveTo>
                    <a:lnTo>
                      <a:pt x="44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Line 31">
                <a:extLst>
                  <a:ext uri="{FF2B5EF4-FFF2-40B4-BE49-F238E27FC236}">
                    <a16:creationId xmlns:a16="http://schemas.microsoft.com/office/drawing/2014/main" xmlns="" id="{6D44812D-C2C7-4355-822B-6DBA500C61BD}"/>
                  </a:ext>
                </a:extLst>
              </p:cNvPr>
              <p:cNvSpPr>
                <a:spLocks noChangeShapeType="1"/>
              </p:cNvSpPr>
              <p:nvPr/>
            </p:nvSpPr>
            <p:spPr bwMode="auto">
              <a:xfrm>
                <a:off x="6786563" y="3913188"/>
                <a:ext cx="7112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32">
                <a:extLst>
                  <a:ext uri="{FF2B5EF4-FFF2-40B4-BE49-F238E27FC236}">
                    <a16:creationId xmlns:a16="http://schemas.microsoft.com/office/drawing/2014/main" xmlns="" id="{17A84E00-532D-4FEB-97C4-CBB6BF974605}"/>
                  </a:ext>
                </a:extLst>
              </p:cNvPr>
              <p:cNvSpPr>
                <a:spLocks/>
              </p:cNvSpPr>
              <p:nvPr/>
            </p:nvSpPr>
            <p:spPr bwMode="auto">
              <a:xfrm>
                <a:off x="6764338" y="3890963"/>
                <a:ext cx="755650" cy="44450"/>
              </a:xfrm>
              <a:custGeom>
                <a:avLst/>
                <a:gdLst>
                  <a:gd name="T0" fmla="*/ 6 w 201"/>
                  <a:gd name="T1" fmla="*/ 12 h 12"/>
                  <a:gd name="T2" fmla="*/ 195 w 201"/>
                  <a:gd name="T3" fmla="*/ 12 h 12"/>
                  <a:gd name="T4" fmla="*/ 201 w 201"/>
                  <a:gd name="T5" fmla="*/ 6 h 12"/>
                  <a:gd name="T6" fmla="*/ 195 w 201"/>
                  <a:gd name="T7" fmla="*/ 0 h 12"/>
                  <a:gd name="T8" fmla="*/ 6 w 201"/>
                  <a:gd name="T9" fmla="*/ 0 h 12"/>
                  <a:gd name="T10" fmla="*/ 0 w 201"/>
                  <a:gd name="T11" fmla="*/ 6 h 12"/>
                  <a:gd name="T12" fmla="*/ 6 w 20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01" h="12">
                    <a:moveTo>
                      <a:pt x="6" y="12"/>
                    </a:moveTo>
                    <a:cubicBezTo>
                      <a:pt x="195" y="12"/>
                      <a:pt x="195" y="12"/>
                      <a:pt x="195" y="12"/>
                    </a:cubicBezTo>
                    <a:cubicBezTo>
                      <a:pt x="199" y="12"/>
                      <a:pt x="201" y="10"/>
                      <a:pt x="201" y="6"/>
                    </a:cubicBezTo>
                    <a:cubicBezTo>
                      <a:pt x="201" y="3"/>
                      <a:pt x="199" y="0"/>
                      <a:pt x="195" y="0"/>
                    </a:cubicBezTo>
                    <a:cubicBezTo>
                      <a:pt x="6" y="0"/>
                      <a:pt x="6" y="0"/>
                      <a:pt x="6" y="0"/>
                    </a:cubicBezTo>
                    <a:cubicBezTo>
                      <a:pt x="3" y="0"/>
                      <a:pt x="0" y="3"/>
                      <a:pt x="0" y="6"/>
                    </a:cubicBezTo>
                    <a:cubicBezTo>
                      <a:pt x="0" y="10"/>
                      <a:pt x="3" y="12"/>
                      <a:pt x="6" y="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33">
                <a:extLst>
                  <a:ext uri="{FF2B5EF4-FFF2-40B4-BE49-F238E27FC236}">
                    <a16:creationId xmlns:a16="http://schemas.microsoft.com/office/drawing/2014/main" xmlns="" id="{27D25193-14FC-42E6-A5B0-58CDC263F0FD}"/>
                  </a:ext>
                </a:extLst>
              </p:cNvPr>
              <p:cNvSpPr>
                <a:spLocks/>
              </p:cNvSpPr>
              <p:nvPr/>
            </p:nvSpPr>
            <p:spPr bwMode="auto">
              <a:xfrm>
                <a:off x="6721475" y="4067175"/>
                <a:ext cx="839788" cy="0"/>
              </a:xfrm>
              <a:custGeom>
                <a:avLst/>
                <a:gdLst>
                  <a:gd name="T0" fmla="*/ 0 w 529"/>
                  <a:gd name="T1" fmla="*/ 529 w 529"/>
                  <a:gd name="T2" fmla="*/ 0 w 529"/>
                </a:gdLst>
                <a:ahLst/>
                <a:cxnLst>
                  <a:cxn ang="0">
                    <a:pos x="T0" y="0"/>
                  </a:cxn>
                  <a:cxn ang="0">
                    <a:pos x="T1" y="0"/>
                  </a:cxn>
                  <a:cxn ang="0">
                    <a:pos x="T2" y="0"/>
                  </a:cxn>
                </a:cxnLst>
                <a:rect l="0" t="0" r="r" b="b"/>
                <a:pathLst>
                  <a:path w="529">
                    <a:moveTo>
                      <a:pt x="0" y="0"/>
                    </a:moveTo>
                    <a:lnTo>
                      <a:pt x="529"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Line 34">
                <a:extLst>
                  <a:ext uri="{FF2B5EF4-FFF2-40B4-BE49-F238E27FC236}">
                    <a16:creationId xmlns:a16="http://schemas.microsoft.com/office/drawing/2014/main" xmlns="" id="{BA752F50-B29C-4E03-BE39-D1FD0A959EDF}"/>
                  </a:ext>
                </a:extLst>
              </p:cNvPr>
              <p:cNvSpPr>
                <a:spLocks noChangeShapeType="1"/>
              </p:cNvSpPr>
              <p:nvPr/>
            </p:nvSpPr>
            <p:spPr bwMode="auto">
              <a:xfrm>
                <a:off x="6721475" y="4067175"/>
                <a:ext cx="839788"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35">
                <a:extLst>
                  <a:ext uri="{FF2B5EF4-FFF2-40B4-BE49-F238E27FC236}">
                    <a16:creationId xmlns:a16="http://schemas.microsoft.com/office/drawing/2014/main" xmlns="" id="{CF09BBC5-5313-46F0-936E-EA865B051BA0}"/>
                  </a:ext>
                </a:extLst>
              </p:cNvPr>
              <p:cNvSpPr>
                <a:spLocks/>
              </p:cNvSpPr>
              <p:nvPr/>
            </p:nvSpPr>
            <p:spPr bwMode="auto">
              <a:xfrm>
                <a:off x="6699250" y="4044950"/>
                <a:ext cx="884238" cy="44450"/>
              </a:xfrm>
              <a:custGeom>
                <a:avLst/>
                <a:gdLst>
                  <a:gd name="T0" fmla="*/ 6 w 235"/>
                  <a:gd name="T1" fmla="*/ 12 h 12"/>
                  <a:gd name="T2" fmla="*/ 229 w 235"/>
                  <a:gd name="T3" fmla="*/ 12 h 12"/>
                  <a:gd name="T4" fmla="*/ 235 w 235"/>
                  <a:gd name="T5" fmla="*/ 6 h 12"/>
                  <a:gd name="T6" fmla="*/ 229 w 235"/>
                  <a:gd name="T7" fmla="*/ 0 h 12"/>
                  <a:gd name="T8" fmla="*/ 6 w 235"/>
                  <a:gd name="T9" fmla="*/ 0 h 12"/>
                  <a:gd name="T10" fmla="*/ 0 w 235"/>
                  <a:gd name="T11" fmla="*/ 6 h 12"/>
                  <a:gd name="T12" fmla="*/ 6 w 235"/>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35" h="12">
                    <a:moveTo>
                      <a:pt x="6" y="12"/>
                    </a:moveTo>
                    <a:cubicBezTo>
                      <a:pt x="229" y="12"/>
                      <a:pt x="229" y="12"/>
                      <a:pt x="229" y="12"/>
                    </a:cubicBezTo>
                    <a:cubicBezTo>
                      <a:pt x="232" y="12"/>
                      <a:pt x="235" y="9"/>
                      <a:pt x="235" y="6"/>
                    </a:cubicBezTo>
                    <a:cubicBezTo>
                      <a:pt x="235" y="3"/>
                      <a:pt x="232" y="0"/>
                      <a:pt x="229" y="0"/>
                    </a:cubicBezTo>
                    <a:cubicBezTo>
                      <a:pt x="6" y="0"/>
                      <a:pt x="6" y="0"/>
                      <a:pt x="6" y="0"/>
                    </a:cubicBezTo>
                    <a:cubicBezTo>
                      <a:pt x="3" y="0"/>
                      <a:pt x="0" y="3"/>
                      <a:pt x="0" y="6"/>
                    </a:cubicBezTo>
                    <a:cubicBezTo>
                      <a:pt x="0" y="9"/>
                      <a:pt x="3" y="12"/>
                      <a:pt x="6" y="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36">
                <a:extLst>
                  <a:ext uri="{FF2B5EF4-FFF2-40B4-BE49-F238E27FC236}">
                    <a16:creationId xmlns:a16="http://schemas.microsoft.com/office/drawing/2014/main" xmlns="" id="{DAAF1D78-C2F7-4EDF-8FB5-0D55385F0AE1}"/>
                  </a:ext>
                </a:extLst>
              </p:cNvPr>
              <p:cNvSpPr>
                <a:spLocks/>
              </p:cNvSpPr>
              <p:nvPr/>
            </p:nvSpPr>
            <p:spPr bwMode="auto">
              <a:xfrm>
                <a:off x="6786563" y="4221163"/>
                <a:ext cx="711200" cy="0"/>
              </a:xfrm>
              <a:custGeom>
                <a:avLst/>
                <a:gdLst>
                  <a:gd name="T0" fmla="*/ 0 w 448"/>
                  <a:gd name="T1" fmla="*/ 448 w 448"/>
                  <a:gd name="T2" fmla="*/ 0 w 448"/>
                </a:gdLst>
                <a:ahLst/>
                <a:cxnLst>
                  <a:cxn ang="0">
                    <a:pos x="T0" y="0"/>
                  </a:cxn>
                  <a:cxn ang="0">
                    <a:pos x="T1" y="0"/>
                  </a:cxn>
                  <a:cxn ang="0">
                    <a:pos x="T2" y="0"/>
                  </a:cxn>
                </a:cxnLst>
                <a:rect l="0" t="0" r="r" b="b"/>
                <a:pathLst>
                  <a:path w="448">
                    <a:moveTo>
                      <a:pt x="0" y="0"/>
                    </a:moveTo>
                    <a:lnTo>
                      <a:pt x="44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Line 37">
                <a:extLst>
                  <a:ext uri="{FF2B5EF4-FFF2-40B4-BE49-F238E27FC236}">
                    <a16:creationId xmlns:a16="http://schemas.microsoft.com/office/drawing/2014/main" xmlns="" id="{9F74220D-5A01-4625-BD08-261731D34F65}"/>
                  </a:ext>
                </a:extLst>
              </p:cNvPr>
              <p:cNvSpPr>
                <a:spLocks noChangeShapeType="1"/>
              </p:cNvSpPr>
              <p:nvPr/>
            </p:nvSpPr>
            <p:spPr bwMode="auto">
              <a:xfrm>
                <a:off x="6786563" y="4221163"/>
                <a:ext cx="7112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8">
                <a:extLst>
                  <a:ext uri="{FF2B5EF4-FFF2-40B4-BE49-F238E27FC236}">
                    <a16:creationId xmlns:a16="http://schemas.microsoft.com/office/drawing/2014/main" xmlns="" id="{BC1C35FB-6FF7-41F6-A3AD-31DCCF60B716}"/>
                  </a:ext>
                </a:extLst>
              </p:cNvPr>
              <p:cNvSpPr>
                <a:spLocks/>
              </p:cNvSpPr>
              <p:nvPr/>
            </p:nvSpPr>
            <p:spPr bwMode="auto">
              <a:xfrm>
                <a:off x="6764338" y="4198938"/>
                <a:ext cx="755650" cy="44450"/>
              </a:xfrm>
              <a:custGeom>
                <a:avLst/>
                <a:gdLst>
                  <a:gd name="T0" fmla="*/ 6 w 201"/>
                  <a:gd name="T1" fmla="*/ 12 h 12"/>
                  <a:gd name="T2" fmla="*/ 195 w 201"/>
                  <a:gd name="T3" fmla="*/ 12 h 12"/>
                  <a:gd name="T4" fmla="*/ 201 w 201"/>
                  <a:gd name="T5" fmla="*/ 6 h 12"/>
                  <a:gd name="T6" fmla="*/ 195 w 201"/>
                  <a:gd name="T7" fmla="*/ 0 h 12"/>
                  <a:gd name="T8" fmla="*/ 6 w 201"/>
                  <a:gd name="T9" fmla="*/ 0 h 12"/>
                  <a:gd name="T10" fmla="*/ 0 w 201"/>
                  <a:gd name="T11" fmla="*/ 6 h 12"/>
                  <a:gd name="T12" fmla="*/ 6 w 20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01" h="12">
                    <a:moveTo>
                      <a:pt x="6" y="12"/>
                    </a:moveTo>
                    <a:cubicBezTo>
                      <a:pt x="195" y="12"/>
                      <a:pt x="195" y="12"/>
                      <a:pt x="195" y="12"/>
                    </a:cubicBezTo>
                    <a:cubicBezTo>
                      <a:pt x="199" y="12"/>
                      <a:pt x="201" y="9"/>
                      <a:pt x="201" y="6"/>
                    </a:cubicBezTo>
                    <a:cubicBezTo>
                      <a:pt x="201" y="2"/>
                      <a:pt x="199" y="0"/>
                      <a:pt x="195" y="0"/>
                    </a:cubicBezTo>
                    <a:cubicBezTo>
                      <a:pt x="6" y="0"/>
                      <a:pt x="6" y="0"/>
                      <a:pt x="6" y="0"/>
                    </a:cubicBezTo>
                    <a:cubicBezTo>
                      <a:pt x="3" y="0"/>
                      <a:pt x="0" y="2"/>
                      <a:pt x="0" y="6"/>
                    </a:cubicBezTo>
                    <a:cubicBezTo>
                      <a:pt x="0" y="9"/>
                      <a:pt x="3" y="12"/>
                      <a:pt x="6" y="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9">
                <a:extLst>
                  <a:ext uri="{FF2B5EF4-FFF2-40B4-BE49-F238E27FC236}">
                    <a16:creationId xmlns:a16="http://schemas.microsoft.com/office/drawing/2014/main" xmlns="" id="{DF8B43EF-E002-4C85-B33E-803FB97053F2}"/>
                  </a:ext>
                </a:extLst>
              </p:cNvPr>
              <p:cNvSpPr>
                <a:spLocks/>
              </p:cNvSpPr>
              <p:nvPr/>
            </p:nvSpPr>
            <p:spPr bwMode="auto">
              <a:xfrm>
                <a:off x="6786563" y="4525963"/>
                <a:ext cx="711200" cy="0"/>
              </a:xfrm>
              <a:custGeom>
                <a:avLst/>
                <a:gdLst>
                  <a:gd name="T0" fmla="*/ 0 w 448"/>
                  <a:gd name="T1" fmla="*/ 448 w 448"/>
                  <a:gd name="T2" fmla="*/ 0 w 448"/>
                </a:gdLst>
                <a:ahLst/>
                <a:cxnLst>
                  <a:cxn ang="0">
                    <a:pos x="T0" y="0"/>
                  </a:cxn>
                  <a:cxn ang="0">
                    <a:pos x="T1" y="0"/>
                  </a:cxn>
                  <a:cxn ang="0">
                    <a:pos x="T2" y="0"/>
                  </a:cxn>
                </a:cxnLst>
                <a:rect l="0" t="0" r="r" b="b"/>
                <a:pathLst>
                  <a:path w="448">
                    <a:moveTo>
                      <a:pt x="0" y="0"/>
                    </a:moveTo>
                    <a:lnTo>
                      <a:pt x="44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Line 40">
                <a:extLst>
                  <a:ext uri="{FF2B5EF4-FFF2-40B4-BE49-F238E27FC236}">
                    <a16:creationId xmlns:a16="http://schemas.microsoft.com/office/drawing/2014/main" xmlns="" id="{A22ABDF3-F6FB-4472-BC93-9B542007D0B5}"/>
                  </a:ext>
                </a:extLst>
              </p:cNvPr>
              <p:cNvSpPr>
                <a:spLocks noChangeShapeType="1"/>
              </p:cNvSpPr>
              <p:nvPr/>
            </p:nvSpPr>
            <p:spPr bwMode="auto">
              <a:xfrm>
                <a:off x="6786563" y="4525963"/>
                <a:ext cx="7112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1">
                <a:extLst>
                  <a:ext uri="{FF2B5EF4-FFF2-40B4-BE49-F238E27FC236}">
                    <a16:creationId xmlns:a16="http://schemas.microsoft.com/office/drawing/2014/main" xmlns="" id="{2F4C3F41-35F9-4C65-BA79-AD960067DF17}"/>
                  </a:ext>
                </a:extLst>
              </p:cNvPr>
              <p:cNvSpPr>
                <a:spLocks/>
              </p:cNvSpPr>
              <p:nvPr/>
            </p:nvSpPr>
            <p:spPr bwMode="auto">
              <a:xfrm>
                <a:off x="6764338" y="4502150"/>
                <a:ext cx="755650" cy="46038"/>
              </a:xfrm>
              <a:custGeom>
                <a:avLst/>
                <a:gdLst>
                  <a:gd name="T0" fmla="*/ 6 w 201"/>
                  <a:gd name="T1" fmla="*/ 12 h 12"/>
                  <a:gd name="T2" fmla="*/ 195 w 201"/>
                  <a:gd name="T3" fmla="*/ 12 h 12"/>
                  <a:gd name="T4" fmla="*/ 201 w 201"/>
                  <a:gd name="T5" fmla="*/ 6 h 12"/>
                  <a:gd name="T6" fmla="*/ 195 w 201"/>
                  <a:gd name="T7" fmla="*/ 0 h 12"/>
                  <a:gd name="T8" fmla="*/ 6 w 201"/>
                  <a:gd name="T9" fmla="*/ 0 h 12"/>
                  <a:gd name="T10" fmla="*/ 0 w 201"/>
                  <a:gd name="T11" fmla="*/ 6 h 12"/>
                  <a:gd name="T12" fmla="*/ 6 w 20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01" h="12">
                    <a:moveTo>
                      <a:pt x="6" y="12"/>
                    </a:moveTo>
                    <a:cubicBezTo>
                      <a:pt x="195" y="12"/>
                      <a:pt x="195" y="12"/>
                      <a:pt x="195" y="12"/>
                    </a:cubicBezTo>
                    <a:cubicBezTo>
                      <a:pt x="199" y="12"/>
                      <a:pt x="201" y="9"/>
                      <a:pt x="201" y="6"/>
                    </a:cubicBezTo>
                    <a:cubicBezTo>
                      <a:pt x="201" y="3"/>
                      <a:pt x="199" y="0"/>
                      <a:pt x="195" y="0"/>
                    </a:cubicBezTo>
                    <a:cubicBezTo>
                      <a:pt x="6" y="0"/>
                      <a:pt x="6" y="0"/>
                      <a:pt x="6" y="0"/>
                    </a:cubicBezTo>
                    <a:cubicBezTo>
                      <a:pt x="3" y="0"/>
                      <a:pt x="0" y="3"/>
                      <a:pt x="0" y="6"/>
                    </a:cubicBezTo>
                    <a:cubicBezTo>
                      <a:pt x="0" y="9"/>
                      <a:pt x="3" y="12"/>
                      <a:pt x="6" y="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2">
                <a:extLst>
                  <a:ext uri="{FF2B5EF4-FFF2-40B4-BE49-F238E27FC236}">
                    <a16:creationId xmlns:a16="http://schemas.microsoft.com/office/drawing/2014/main" xmlns="" id="{3D7E86DE-0145-4781-B786-739BAE96C8D1}"/>
                  </a:ext>
                </a:extLst>
              </p:cNvPr>
              <p:cNvSpPr>
                <a:spLocks/>
              </p:cNvSpPr>
              <p:nvPr/>
            </p:nvSpPr>
            <p:spPr bwMode="auto">
              <a:xfrm>
                <a:off x="6721475" y="4371975"/>
                <a:ext cx="839788" cy="0"/>
              </a:xfrm>
              <a:custGeom>
                <a:avLst/>
                <a:gdLst>
                  <a:gd name="T0" fmla="*/ 0 w 529"/>
                  <a:gd name="T1" fmla="*/ 529 w 529"/>
                  <a:gd name="T2" fmla="*/ 0 w 529"/>
                </a:gdLst>
                <a:ahLst/>
                <a:cxnLst>
                  <a:cxn ang="0">
                    <a:pos x="T0" y="0"/>
                  </a:cxn>
                  <a:cxn ang="0">
                    <a:pos x="T1" y="0"/>
                  </a:cxn>
                  <a:cxn ang="0">
                    <a:pos x="T2" y="0"/>
                  </a:cxn>
                </a:cxnLst>
                <a:rect l="0" t="0" r="r" b="b"/>
                <a:pathLst>
                  <a:path w="529">
                    <a:moveTo>
                      <a:pt x="0" y="0"/>
                    </a:moveTo>
                    <a:lnTo>
                      <a:pt x="529"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Line 43">
                <a:extLst>
                  <a:ext uri="{FF2B5EF4-FFF2-40B4-BE49-F238E27FC236}">
                    <a16:creationId xmlns:a16="http://schemas.microsoft.com/office/drawing/2014/main" xmlns="" id="{34AEA653-74A5-4023-8B3E-E19DC0964CF9}"/>
                  </a:ext>
                </a:extLst>
              </p:cNvPr>
              <p:cNvSpPr>
                <a:spLocks noChangeShapeType="1"/>
              </p:cNvSpPr>
              <p:nvPr/>
            </p:nvSpPr>
            <p:spPr bwMode="auto">
              <a:xfrm>
                <a:off x="6721475" y="4371975"/>
                <a:ext cx="839788"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44">
                <a:extLst>
                  <a:ext uri="{FF2B5EF4-FFF2-40B4-BE49-F238E27FC236}">
                    <a16:creationId xmlns:a16="http://schemas.microsoft.com/office/drawing/2014/main" xmlns="" id="{8AE11F45-29C9-404A-AEF7-9F95EDC31C48}"/>
                  </a:ext>
                </a:extLst>
              </p:cNvPr>
              <p:cNvSpPr>
                <a:spLocks/>
              </p:cNvSpPr>
              <p:nvPr/>
            </p:nvSpPr>
            <p:spPr bwMode="auto">
              <a:xfrm>
                <a:off x="6699250" y="4348163"/>
                <a:ext cx="884238" cy="46038"/>
              </a:xfrm>
              <a:custGeom>
                <a:avLst/>
                <a:gdLst>
                  <a:gd name="T0" fmla="*/ 6 w 235"/>
                  <a:gd name="T1" fmla="*/ 12 h 12"/>
                  <a:gd name="T2" fmla="*/ 229 w 235"/>
                  <a:gd name="T3" fmla="*/ 12 h 12"/>
                  <a:gd name="T4" fmla="*/ 235 w 235"/>
                  <a:gd name="T5" fmla="*/ 6 h 12"/>
                  <a:gd name="T6" fmla="*/ 229 w 235"/>
                  <a:gd name="T7" fmla="*/ 0 h 12"/>
                  <a:gd name="T8" fmla="*/ 6 w 235"/>
                  <a:gd name="T9" fmla="*/ 0 h 12"/>
                  <a:gd name="T10" fmla="*/ 0 w 235"/>
                  <a:gd name="T11" fmla="*/ 6 h 12"/>
                  <a:gd name="T12" fmla="*/ 6 w 235"/>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35" h="12">
                    <a:moveTo>
                      <a:pt x="6" y="12"/>
                    </a:moveTo>
                    <a:cubicBezTo>
                      <a:pt x="229" y="12"/>
                      <a:pt x="229" y="12"/>
                      <a:pt x="229" y="12"/>
                    </a:cubicBezTo>
                    <a:cubicBezTo>
                      <a:pt x="232" y="12"/>
                      <a:pt x="235" y="10"/>
                      <a:pt x="235" y="6"/>
                    </a:cubicBezTo>
                    <a:cubicBezTo>
                      <a:pt x="235" y="3"/>
                      <a:pt x="232" y="0"/>
                      <a:pt x="229" y="0"/>
                    </a:cubicBezTo>
                    <a:cubicBezTo>
                      <a:pt x="6" y="0"/>
                      <a:pt x="6" y="0"/>
                      <a:pt x="6" y="0"/>
                    </a:cubicBezTo>
                    <a:cubicBezTo>
                      <a:pt x="3" y="0"/>
                      <a:pt x="0" y="3"/>
                      <a:pt x="0" y="6"/>
                    </a:cubicBezTo>
                    <a:cubicBezTo>
                      <a:pt x="0" y="10"/>
                      <a:pt x="3" y="12"/>
                      <a:pt x="6" y="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5">
                <a:extLst>
                  <a:ext uri="{FF2B5EF4-FFF2-40B4-BE49-F238E27FC236}">
                    <a16:creationId xmlns:a16="http://schemas.microsoft.com/office/drawing/2014/main" xmlns="" id="{FDB7F7AB-1D73-4535-A70C-DBCF8CD4D6D5}"/>
                  </a:ext>
                </a:extLst>
              </p:cNvPr>
              <p:cNvSpPr>
                <a:spLocks/>
              </p:cNvSpPr>
              <p:nvPr/>
            </p:nvSpPr>
            <p:spPr bwMode="auto">
              <a:xfrm>
                <a:off x="6838950" y="3200400"/>
                <a:ext cx="604838" cy="184150"/>
              </a:xfrm>
              <a:custGeom>
                <a:avLst/>
                <a:gdLst>
                  <a:gd name="T0" fmla="*/ 161 w 161"/>
                  <a:gd name="T1" fmla="*/ 36 h 49"/>
                  <a:gd name="T2" fmla="*/ 126 w 161"/>
                  <a:gd name="T3" fmla="*/ 0 h 49"/>
                  <a:gd name="T4" fmla="*/ 36 w 161"/>
                  <a:gd name="T5" fmla="*/ 0 h 49"/>
                  <a:gd name="T6" fmla="*/ 0 w 161"/>
                  <a:gd name="T7" fmla="*/ 36 h 49"/>
                  <a:gd name="T8" fmla="*/ 0 w 161"/>
                  <a:gd name="T9" fmla="*/ 36 h 49"/>
                  <a:gd name="T10" fmla="*/ 13 w 161"/>
                  <a:gd name="T11" fmla="*/ 49 h 49"/>
                  <a:gd name="T12" fmla="*/ 148 w 161"/>
                  <a:gd name="T13" fmla="*/ 49 h 49"/>
                  <a:gd name="T14" fmla="*/ 161 w 161"/>
                  <a:gd name="T15" fmla="*/ 36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49">
                    <a:moveTo>
                      <a:pt x="161" y="36"/>
                    </a:moveTo>
                    <a:cubicBezTo>
                      <a:pt x="161" y="16"/>
                      <a:pt x="146" y="0"/>
                      <a:pt x="126" y="0"/>
                    </a:cubicBezTo>
                    <a:cubicBezTo>
                      <a:pt x="36" y="0"/>
                      <a:pt x="36" y="0"/>
                      <a:pt x="36" y="0"/>
                    </a:cubicBezTo>
                    <a:cubicBezTo>
                      <a:pt x="16" y="0"/>
                      <a:pt x="0" y="16"/>
                      <a:pt x="0" y="36"/>
                    </a:cubicBezTo>
                    <a:cubicBezTo>
                      <a:pt x="0" y="36"/>
                      <a:pt x="0" y="36"/>
                      <a:pt x="0" y="36"/>
                    </a:cubicBezTo>
                    <a:cubicBezTo>
                      <a:pt x="0" y="43"/>
                      <a:pt x="6" y="49"/>
                      <a:pt x="13" y="49"/>
                    </a:cubicBezTo>
                    <a:cubicBezTo>
                      <a:pt x="148" y="49"/>
                      <a:pt x="148" y="49"/>
                      <a:pt x="148" y="49"/>
                    </a:cubicBezTo>
                    <a:cubicBezTo>
                      <a:pt x="155" y="49"/>
                      <a:pt x="161" y="43"/>
                      <a:pt x="161" y="3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46">
                <a:extLst>
                  <a:ext uri="{FF2B5EF4-FFF2-40B4-BE49-F238E27FC236}">
                    <a16:creationId xmlns:a16="http://schemas.microsoft.com/office/drawing/2014/main" xmlns="" id="{CE500933-B9A6-48E3-B3E5-2F94ED8811A0}"/>
                  </a:ext>
                </a:extLst>
              </p:cNvPr>
              <p:cNvSpPr>
                <a:spLocks noEditPoints="1"/>
              </p:cNvSpPr>
              <p:nvPr/>
            </p:nvSpPr>
            <p:spPr bwMode="auto">
              <a:xfrm>
                <a:off x="6989763" y="3016250"/>
                <a:ext cx="304800" cy="303213"/>
              </a:xfrm>
              <a:custGeom>
                <a:avLst/>
                <a:gdLst>
                  <a:gd name="T0" fmla="*/ 41 w 81"/>
                  <a:gd name="T1" fmla="*/ 0 h 81"/>
                  <a:gd name="T2" fmla="*/ 0 w 81"/>
                  <a:gd name="T3" fmla="*/ 40 h 81"/>
                  <a:gd name="T4" fmla="*/ 41 w 81"/>
                  <a:gd name="T5" fmla="*/ 81 h 81"/>
                  <a:gd name="T6" fmla="*/ 81 w 81"/>
                  <a:gd name="T7" fmla="*/ 40 h 81"/>
                  <a:gd name="T8" fmla="*/ 41 w 81"/>
                  <a:gd name="T9" fmla="*/ 0 h 81"/>
                  <a:gd name="T10" fmla="*/ 41 w 81"/>
                  <a:gd name="T11" fmla="*/ 69 h 81"/>
                  <a:gd name="T12" fmla="*/ 12 w 81"/>
                  <a:gd name="T13" fmla="*/ 40 h 81"/>
                  <a:gd name="T14" fmla="*/ 41 w 81"/>
                  <a:gd name="T15" fmla="*/ 12 h 81"/>
                  <a:gd name="T16" fmla="*/ 69 w 81"/>
                  <a:gd name="T17" fmla="*/ 40 h 81"/>
                  <a:gd name="T18" fmla="*/ 41 w 81"/>
                  <a:gd name="T1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1" y="0"/>
                    </a:moveTo>
                    <a:cubicBezTo>
                      <a:pt x="18" y="0"/>
                      <a:pt x="0" y="18"/>
                      <a:pt x="0" y="40"/>
                    </a:cubicBezTo>
                    <a:cubicBezTo>
                      <a:pt x="0" y="63"/>
                      <a:pt x="18" y="81"/>
                      <a:pt x="41" y="81"/>
                    </a:cubicBezTo>
                    <a:cubicBezTo>
                      <a:pt x="63" y="81"/>
                      <a:pt x="81" y="63"/>
                      <a:pt x="81" y="40"/>
                    </a:cubicBezTo>
                    <a:cubicBezTo>
                      <a:pt x="81" y="18"/>
                      <a:pt x="63" y="0"/>
                      <a:pt x="41" y="0"/>
                    </a:cubicBezTo>
                    <a:close/>
                    <a:moveTo>
                      <a:pt x="41" y="69"/>
                    </a:moveTo>
                    <a:cubicBezTo>
                      <a:pt x="25" y="69"/>
                      <a:pt x="12" y="56"/>
                      <a:pt x="12" y="40"/>
                    </a:cubicBezTo>
                    <a:cubicBezTo>
                      <a:pt x="12" y="24"/>
                      <a:pt x="25" y="12"/>
                      <a:pt x="41" y="12"/>
                    </a:cubicBezTo>
                    <a:cubicBezTo>
                      <a:pt x="56" y="12"/>
                      <a:pt x="69" y="24"/>
                      <a:pt x="69" y="40"/>
                    </a:cubicBezTo>
                    <a:cubicBezTo>
                      <a:pt x="69" y="56"/>
                      <a:pt x="56" y="69"/>
                      <a:pt x="41" y="6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Shape 7">
              <a:extLst>
                <a:ext uri="{FF2B5EF4-FFF2-40B4-BE49-F238E27FC236}">
                  <a16:creationId xmlns:a16="http://schemas.microsoft.com/office/drawing/2014/main" xmlns="" id="{4263EEE6-42CE-4AFD-BE60-75DFE269E93C}"/>
                </a:ext>
              </a:extLst>
            </p:cNvPr>
            <p:cNvSpPr/>
            <p:nvPr/>
          </p:nvSpPr>
          <p:spPr>
            <a:xfrm rot="2717603">
              <a:off x="-173015" y="4960000"/>
              <a:ext cx="751360" cy="834887"/>
            </a:xfrm>
            <a:custGeom>
              <a:avLst/>
              <a:gdLst>
                <a:gd name="connsiteX0" fmla="*/ 184970 w 751360"/>
                <a:gd name="connsiteY0" fmla="*/ 3969 h 834887"/>
                <a:gd name="connsiteX1" fmla="*/ 218776 w 751360"/>
                <a:gd name="connsiteY1" fmla="*/ 9240 h 834887"/>
                <a:gd name="connsiteX2" fmla="*/ 474653 w 751360"/>
                <a:gd name="connsiteY2" fmla="*/ 128216 h 834887"/>
                <a:gd name="connsiteX3" fmla="*/ 680823 w 751360"/>
                <a:gd name="connsiteY3" fmla="*/ 223558 h 834887"/>
                <a:gd name="connsiteX4" fmla="*/ 701195 w 751360"/>
                <a:gd name="connsiteY4" fmla="*/ 239449 h 834887"/>
                <a:gd name="connsiteX5" fmla="*/ 737865 w 751360"/>
                <a:gd name="connsiteY5" fmla="*/ 255339 h 834887"/>
                <a:gd name="connsiteX6" fmla="*/ 746829 w 751360"/>
                <a:gd name="connsiteY6" fmla="*/ 282230 h 834887"/>
                <a:gd name="connsiteX7" fmla="*/ 562663 w 751360"/>
                <a:gd name="connsiteY7" fmla="*/ 670937 h 834887"/>
                <a:gd name="connsiteX8" fmla="*/ 485328 w 751360"/>
                <a:gd name="connsiteY8" fmla="*/ 834887 h 834887"/>
                <a:gd name="connsiteX9" fmla="*/ 0 w 751360"/>
                <a:gd name="connsiteY9" fmla="*/ 354504 h 834887"/>
                <a:gd name="connsiteX10" fmla="*/ 101839 w 751360"/>
                <a:gd name="connsiteY10" fmla="*/ 158774 h 834887"/>
                <a:gd name="connsiteX11" fmla="*/ 176401 w 751360"/>
                <a:gd name="connsiteY11" fmla="*/ 14130 h 834887"/>
                <a:gd name="connsiteX12" fmla="*/ 184970 w 751360"/>
                <a:gd name="connsiteY12" fmla="*/ 3969 h 83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1360" h="834887">
                  <a:moveTo>
                    <a:pt x="184970" y="3969"/>
                  </a:moveTo>
                  <a:cubicBezTo>
                    <a:pt x="192343" y="-2983"/>
                    <a:pt x="197996" y="-539"/>
                    <a:pt x="218776" y="9240"/>
                  </a:cubicBezTo>
                  <a:lnTo>
                    <a:pt x="474653" y="128216"/>
                  </a:lnTo>
                  <a:lnTo>
                    <a:pt x="680823" y="223558"/>
                  </a:lnTo>
                  <a:cubicBezTo>
                    <a:pt x="689379" y="227225"/>
                    <a:pt x="698343" y="229670"/>
                    <a:pt x="701195" y="239449"/>
                  </a:cubicBezTo>
                  <a:cubicBezTo>
                    <a:pt x="713419" y="244745"/>
                    <a:pt x="725234" y="251265"/>
                    <a:pt x="737865" y="255339"/>
                  </a:cubicBezTo>
                  <a:cubicBezTo>
                    <a:pt x="754163" y="260636"/>
                    <a:pt x="753756" y="268377"/>
                    <a:pt x="746829" y="282230"/>
                  </a:cubicBezTo>
                  <a:cubicBezTo>
                    <a:pt x="684896" y="411799"/>
                    <a:pt x="623780" y="541368"/>
                    <a:pt x="562663" y="670937"/>
                  </a:cubicBezTo>
                  <a:lnTo>
                    <a:pt x="485328" y="834887"/>
                  </a:lnTo>
                  <a:lnTo>
                    <a:pt x="0" y="354504"/>
                  </a:lnTo>
                  <a:lnTo>
                    <a:pt x="101839" y="158774"/>
                  </a:lnTo>
                  <a:cubicBezTo>
                    <a:pt x="127100" y="110694"/>
                    <a:pt x="152361" y="62616"/>
                    <a:pt x="176401" y="14130"/>
                  </a:cubicBezTo>
                  <a:cubicBezTo>
                    <a:pt x="179864" y="9648"/>
                    <a:pt x="182513" y="6286"/>
                    <a:pt x="184970" y="3969"/>
                  </a:cubicBezTo>
                  <a:close/>
                </a:path>
              </a:pathLst>
            </a:custGeom>
            <a:solidFill>
              <a:schemeClr val="bg1"/>
            </a:solidFill>
            <a:ln w="4251" cap="flat">
              <a:noFill/>
              <a:prstDash val="solid"/>
              <a:miter/>
            </a:ln>
          </p:spPr>
          <p:txBody>
            <a:bodyPr wrap="square" rtlCol="0" anchor="ctr">
              <a:noAutofit/>
            </a:bodyPr>
            <a:lstStyle/>
            <a:p>
              <a:endParaRPr lang="en-US"/>
            </a:p>
          </p:txBody>
        </p:sp>
        <p:sp>
          <p:nvSpPr>
            <p:cNvPr id="9" name="Freeform: Shape 8">
              <a:extLst>
                <a:ext uri="{FF2B5EF4-FFF2-40B4-BE49-F238E27FC236}">
                  <a16:creationId xmlns:a16="http://schemas.microsoft.com/office/drawing/2014/main" xmlns="" id="{31FAD95F-9183-4D91-9CA0-E587F0CCF6DE}"/>
                </a:ext>
              </a:extLst>
            </p:cNvPr>
            <p:cNvSpPr/>
            <p:nvPr/>
          </p:nvSpPr>
          <p:spPr>
            <a:xfrm rot="578905">
              <a:off x="1255322" y="5572258"/>
              <a:ext cx="1098009" cy="279768"/>
            </a:xfrm>
            <a:custGeom>
              <a:avLst/>
              <a:gdLst>
                <a:gd name="connsiteX0" fmla="*/ 58249 w 1098009"/>
                <a:gd name="connsiteY0" fmla="*/ 232663 h 279768"/>
                <a:gd name="connsiteX1" fmla="*/ 125616 w 1098009"/>
                <a:gd name="connsiteY1" fmla="*/ 279768 h 279768"/>
                <a:gd name="connsiteX2" fmla="*/ 0 w 1098009"/>
                <a:gd name="connsiteY2" fmla="*/ 268625 h 279768"/>
                <a:gd name="connsiteX3" fmla="*/ 58249 w 1098009"/>
                <a:gd name="connsiteY3" fmla="*/ 232663 h 279768"/>
                <a:gd name="connsiteX4" fmla="*/ 1066212 w 1098009"/>
                <a:gd name="connsiteY4" fmla="*/ 1186 h 279768"/>
                <a:gd name="connsiteX5" fmla="*/ 1083940 w 1098009"/>
                <a:gd name="connsiteY5" fmla="*/ 11822 h 279768"/>
                <a:gd name="connsiteX6" fmla="*/ 1097110 w 1098009"/>
                <a:gd name="connsiteY6" fmla="*/ 72604 h 279768"/>
                <a:gd name="connsiteX7" fmla="*/ 1087992 w 1098009"/>
                <a:gd name="connsiteY7" fmla="*/ 86280 h 279768"/>
                <a:gd name="connsiteX8" fmla="*/ 348989 w 1098009"/>
                <a:gd name="connsiteY8" fmla="*/ 236208 h 279768"/>
                <a:gd name="connsiteX9" fmla="*/ 317079 w 1098009"/>
                <a:gd name="connsiteY9" fmla="*/ 228104 h 279768"/>
                <a:gd name="connsiteX10" fmla="*/ 248699 w 1098009"/>
                <a:gd name="connsiteY10" fmla="*/ 165296 h 279768"/>
                <a:gd name="connsiteX11" fmla="*/ 1066212 w 1098009"/>
                <a:gd name="connsiteY11" fmla="*/ 1186 h 27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8009" h="279768">
                  <a:moveTo>
                    <a:pt x="58249" y="232663"/>
                  </a:moveTo>
                  <a:cubicBezTo>
                    <a:pt x="82562" y="245832"/>
                    <a:pt x="103836" y="263560"/>
                    <a:pt x="125616" y="279768"/>
                  </a:cubicBezTo>
                  <a:cubicBezTo>
                    <a:pt x="85094" y="276223"/>
                    <a:pt x="44573" y="272677"/>
                    <a:pt x="0" y="268625"/>
                  </a:cubicBezTo>
                  <a:cubicBezTo>
                    <a:pt x="20767" y="255456"/>
                    <a:pt x="39508" y="243806"/>
                    <a:pt x="58249" y="232663"/>
                  </a:cubicBezTo>
                  <a:close/>
                  <a:moveTo>
                    <a:pt x="1066212" y="1186"/>
                  </a:moveTo>
                  <a:cubicBezTo>
                    <a:pt x="1075836" y="-841"/>
                    <a:pt x="1081914" y="-1854"/>
                    <a:pt x="1083940" y="11822"/>
                  </a:cubicBezTo>
                  <a:cubicBezTo>
                    <a:pt x="1086473" y="32083"/>
                    <a:pt x="1091538" y="52850"/>
                    <a:pt x="1097110" y="72604"/>
                  </a:cubicBezTo>
                  <a:cubicBezTo>
                    <a:pt x="1100149" y="83241"/>
                    <a:pt x="1095084" y="84760"/>
                    <a:pt x="1087992" y="86280"/>
                  </a:cubicBezTo>
                  <a:cubicBezTo>
                    <a:pt x="1075836" y="88812"/>
                    <a:pt x="381406" y="229117"/>
                    <a:pt x="348989" y="236208"/>
                  </a:cubicBezTo>
                  <a:cubicBezTo>
                    <a:pt x="336832" y="238740"/>
                    <a:pt x="327208" y="238234"/>
                    <a:pt x="317079" y="228104"/>
                  </a:cubicBezTo>
                  <a:cubicBezTo>
                    <a:pt x="296311" y="206830"/>
                    <a:pt x="273518" y="187583"/>
                    <a:pt x="248699" y="165296"/>
                  </a:cubicBezTo>
                  <a:cubicBezTo>
                    <a:pt x="278583" y="159724"/>
                    <a:pt x="1046458" y="5238"/>
                    <a:pt x="1066212" y="1186"/>
                  </a:cubicBezTo>
                  <a:close/>
                </a:path>
              </a:pathLst>
            </a:custGeom>
            <a:solidFill>
              <a:schemeClr val="accent1"/>
            </a:solidFill>
            <a:ln w="9525" cap="flat">
              <a:noFill/>
              <a:prstDash val="solid"/>
              <a:miter/>
            </a:ln>
          </p:spPr>
          <p:txBody>
            <a:bodyPr wrap="square" rtlCol="0" anchor="ctr">
              <a:noAutofit/>
            </a:bodyPr>
            <a:lstStyle/>
            <a:p>
              <a:endParaRPr lang="en-US"/>
            </a:p>
          </p:txBody>
        </p:sp>
        <p:sp>
          <p:nvSpPr>
            <p:cNvPr id="10" name="Freeform: Shape 9">
              <a:extLst>
                <a:ext uri="{FF2B5EF4-FFF2-40B4-BE49-F238E27FC236}">
                  <a16:creationId xmlns:a16="http://schemas.microsoft.com/office/drawing/2014/main" xmlns="" id="{BD6FFEE2-7D2B-40E3-9B81-3B1220C3D60D}"/>
                </a:ext>
              </a:extLst>
            </p:cNvPr>
            <p:cNvSpPr/>
            <p:nvPr/>
          </p:nvSpPr>
          <p:spPr>
            <a:xfrm rot="578905">
              <a:off x="327149" y="4514057"/>
              <a:ext cx="2328005" cy="1837744"/>
            </a:xfrm>
            <a:custGeom>
              <a:avLst/>
              <a:gdLst>
                <a:gd name="connsiteX0" fmla="*/ 1352938 w 2328005"/>
                <a:gd name="connsiteY0" fmla="*/ 868370 h 1837744"/>
                <a:gd name="connsiteX1" fmla="*/ 1475452 w 2328005"/>
                <a:gd name="connsiteY1" fmla="*/ 875207 h 1837744"/>
                <a:gd name="connsiteX2" fmla="*/ 1492673 w 2328005"/>
                <a:gd name="connsiteY2" fmla="*/ 879766 h 1837744"/>
                <a:gd name="connsiteX3" fmla="*/ 1564091 w 2328005"/>
                <a:gd name="connsiteY3" fmla="*/ 901040 h 1837744"/>
                <a:gd name="connsiteX4" fmla="*/ 1586885 w 2328005"/>
                <a:gd name="connsiteY4" fmla="*/ 904078 h 1837744"/>
                <a:gd name="connsiteX5" fmla="*/ 1724656 w 2328005"/>
                <a:gd name="connsiteY5" fmla="*/ 886857 h 1837744"/>
                <a:gd name="connsiteX6" fmla="*/ 1822413 w 2328005"/>
                <a:gd name="connsiteY6" fmla="*/ 889389 h 1837744"/>
                <a:gd name="connsiteX7" fmla="*/ 1886234 w 2328005"/>
                <a:gd name="connsiteY7" fmla="*/ 930924 h 1837744"/>
                <a:gd name="connsiteX8" fmla="*/ 1917132 w 2328005"/>
                <a:gd name="connsiteY8" fmla="*/ 951691 h 1837744"/>
                <a:gd name="connsiteX9" fmla="*/ 1962718 w 2328005"/>
                <a:gd name="connsiteY9" fmla="*/ 983601 h 1837744"/>
                <a:gd name="connsiteX10" fmla="*/ 1987537 w 2328005"/>
                <a:gd name="connsiteY10" fmla="*/ 1011459 h 1837744"/>
                <a:gd name="connsiteX11" fmla="*/ 1251066 w 2328005"/>
                <a:gd name="connsiteY11" fmla="*/ 1165945 h 1837744"/>
                <a:gd name="connsiteX12" fmla="*/ 1248027 w 2328005"/>
                <a:gd name="connsiteY12" fmla="*/ 1175569 h 1837744"/>
                <a:gd name="connsiteX13" fmla="*/ 1308302 w 2328005"/>
                <a:gd name="connsiteY13" fmla="*/ 1228753 h 1837744"/>
                <a:gd name="connsiteX14" fmla="*/ 1334134 w 2328005"/>
                <a:gd name="connsiteY14" fmla="*/ 1229260 h 1837744"/>
                <a:gd name="connsiteX15" fmla="*/ 2030591 w 2328005"/>
                <a:gd name="connsiteY15" fmla="*/ 1090982 h 1837744"/>
                <a:gd name="connsiteX16" fmla="*/ 2054903 w 2328005"/>
                <a:gd name="connsiteY16" fmla="*/ 1123398 h 1837744"/>
                <a:gd name="connsiteX17" fmla="*/ 2328005 w 2328005"/>
                <a:gd name="connsiteY17" fmla="*/ 1509212 h 1837744"/>
                <a:gd name="connsiteX18" fmla="*/ 1890846 w 2328005"/>
                <a:gd name="connsiteY18" fmla="*/ 1837539 h 1837744"/>
                <a:gd name="connsiteX19" fmla="*/ 1695475 w 2328005"/>
                <a:gd name="connsiteY19" fmla="*/ 1616268 h 1837744"/>
                <a:gd name="connsiteX20" fmla="*/ 1461234 w 2328005"/>
                <a:gd name="connsiteY20" fmla="*/ 1539142 h 1837744"/>
                <a:gd name="connsiteX21" fmla="*/ 1230805 w 2328005"/>
                <a:gd name="connsiteY21" fmla="*/ 1421228 h 1837744"/>
                <a:gd name="connsiteX22" fmla="*/ 1137607 w 2328005"/>
                <a:gd name="connsiteY22" fmla="*/ 1336641 h 1837744"/>
                <a:gd name="connsiteX23" fmla="*/ 1105190 w 2328005"/>
                <a:gd name="connsiteY23" fmla="*/ 1279912 h 1837744"/>
                <a:gd name="connsiteX24" fmla="*/ 1037823 w 2328005"/>
                <a:gd name="connsiteY24" fmla="*/ 1232806 h 1837744"/>
                <a:gd name="connsiteX25" fmla="*/ 1012498 w 2328005"/>
                <a:gd name="connsiteY25" fmla="*/ 1191271 h 1837744"/>
                <a:gd name="connsiteX26" fmla="*/ 1075812 w 2328005"/>
                <a:gd name="connsiteY26" fmla="*/ 1123398 h 1837744"/>
                <a:gd name="connsiteX27" fmla="*/ 1122917 w 2328005"/>
                <a:gd name="connsiteY27" fmla="*/ 1098073 h 1837744"/>
                <a:gd name="connsiteX28" fmla="*/ 1244988 w 2328005"/>
                <a:gd name="connsiteY28" fmla="*/ 938521 h 1837744"/>
                <a:gd name="connsiteX29" fmla="*/ 1313367 w 2328005"/>
                <a:gd name="connsiteY29" fmla="*/ 884831 h 1837744"/>
                <a:gd name="connsiteX30" fmla="*/ 1352938 w 2328005"/>
                <a:gd name="connsiteY30" fmla="*/ 868370 h 1837744"/>
                <a:gd name="connsiteX31" fmla="*/ 624850 w 2328005"/>
                <a:gd name="connsiteY31" fmla="*/ 11 h 1837744"/>
                <a:gd name="connsiteX32" fmla="*/ 651531 w 2328005"/>
                <a:gd name="connsiteY32" fmla="*/ 10872 h 1837744"/>
                <a:gd name="connsiteX33" fmla="*/ 653875 w 2328005"/>
                <a:gd name="connsiteY33" fmla="*/ 74725 h 1837744"/>
                <a:gd name="connsiteX34" fmla="*/ 608687 w 2328005"/>
                <a:gd name="connsiteY34" fmla="*/ 126552 h 1837744"/>
                <a:gd name="connsiteX35" fmla="*/ 694621 w 2328005"/>
                <a:gd name="connsiteY35" fmla="*/ 93416 h 1837744"/>
                <a:gd name="connsiteX36" fmla="*/ 815750 w 2328005"/>
                <a:gd name="connsiteY36" fmla="*/ 59445 h 1837744"/>
                <a:gd name="connsiteX37" fmla="*/ 866339 w 2328005"/>
                <a:gd name="connsiteY37" fmla="*/ 58118 h 1837744"/>
                <a:gd name="connsiteX38" fmla="*/ 895795 w 2328005"/>
                <a:gd name="connsiteY38" fmla="*/ 135900 h 1837744"/>
                <a:gd name="connsiteX39" fmla="*/ 972751 w 2328005"/>
                <a:gd name="connsiteY39" fmla="*/ 117382 h 1837744"/>
                <a:gd name="connsiteX40" fmla="*/ 1013012 w 2328005"/>
                <a:gd name="connsiteY40" fmla="*/ 117174 h 1837744"/>
                <a:gd name="connsiteX41" fmla="*/ 1045375 w 2328005"/>
                <a:gd name="connsiteY41" fmla="*/ 186008 h 1837744"/>
                <a:gd name="connsiteX42" fmla="*/ 994321 w 2328005"/>
                <a:gd name="connsiteY42" fmla="*/ 234130 h 1837744"/>
                <a:gd name="connsiteX43" fmla="*/ 850090 w 2328005"/>
                <a:gd name="connsiteY43" fmla="*/ 312201 h 1837744"/>
                <a:gd name="connsiteX44" fmla="*/ 675866 w 2328005"/>
                <a:gd name="connsiteY44" fmla="*/ 497120 h 1837744"/>
                <a:gd name="connsiteX45" fmla="*/ 655208 w 2328005"/>
                <a:gd name="connsiteY45" fmla="*/ 525927 h 1837744"/>
                <a:gd name="connsiteX46" fmla="*/ 865231 w 2328005"/>
                <a:gd name="connsiteY46" fmla="*/ 421832 h 1837744"/>
                <a:gd name="connsiteX47" fmla="*/ 1021286 w 2328005"/>
                <a:gd name="connsiteY47" fmla="*/ 302101 h 1837744"/>
                <a:gd name="connsiteX48" fmla="*/ 1077606 w 2328005"/>
                <a:gd name="connsiteY48" fmla="*/ 275304 h 1837744"/>
                <a:gd name="connsiteX49" fmla="*/ 1135640 w 2328005"/>
                <a:gd name="connsiteY49" fmla="*/ 294358 h 1837744"/>
                <a:gd name="connsiteX50" fmla="*/ 1128862 w 2328005"/>
                <a:gd name="connsiteY50" fmla="*/ 347158 h 1837744"/>
                <a:gd name="connsiteX51" fmla="*/ 1028813 w 2328005"/>
                <a:gd name="connsiteY51" fmla="*/ 455910 h 1837744"/>
                <a:gd name="connsiteX52" fmla="*/ 800327 w 2328005"/>
                <a:gd name="connsiteY52" fmla="*/ 657068 h 1837744"/>
                <a:gd name="connsiteX53" fmla="*/ 576118 w 2328005"/>
                <a:gd name="connsiteY53" fmla="*/ 875332 h 1837744"/>
                <a:gd name="connsiteX54" fmla="*/ 571369 w 2328005"/>
                <a:gd name="connsiteY54" fmla="*/ 881954 h 1837744"/>
                <a:gd name="connsiteX55" fmla="*/ 583741 w 2328005"/>
                <a:gd name="connsiteY55" fmla="*/ 877289 h 1837744"/>
                <a:gd name="connsiteX56" fmla="*/ 826112 w 2328005"/>
                <a:gd name="connsiteY56" fmla="*/ 723190 h 1837744"/>
                <a:gd name="connsiteX57" fmla="*/ 977646 w 2328005"/>
                <a:gd name="connsiteY57" fmla="*/ 716038 h 1837744"/>
                <a:gd name="connsiteX58" fmla="*/ 1017891 w 2328005"/>
                <a:gd name="connsiteY58" fmla="*/ 749411 h 1837744"/>
                <a:gd name="connsiteX59" fmla="*/ 1013203 w 2328005"/>
                <a:gd name="connsiteY59" fmla="*/ 774126 h 1837744"/>
                <a:gd name="connsiteX60" fmla="*/ 737147 w 2328005"/>
                <a:gd name="connsiteY60" fmla="*/ 957718 h 1837744"/>
                <a:gd name="connsiteX61" fmla="*/ 480939 w 2328005"/>
                <a:gd name="connsiteY61" fmla="*/ 1089859 h 1837744"/>
                <a:gd name="connsiteX62" fmla="*/ 396830 w 2328005"/>
                <a:gd name="connsiteY62" fmla="*/ 1109264 h 1837744"/>
                <a:gd name="connsiteX63" fmla="*/ 287055 w 2328005"/>
                <a:gd name="connsiteY63" fmla="*/ 1125305 h 1837744"/>
                <a:gd name="connsiteX64" fmla="*/ 261671 w 2328005"/>
                <a:gd name="connsiteY64" fmla="*/ 1123646 h 1837744"/>
                <a:gd name="connsiteX65" fmla="*/ 10194 w 2328005"/>
                <a:gd name="connsiteY65" fmla="*/ 676571 h 1837744"/>
                <a:gd name="connsiteX66" fmla="*/ 0 w 2328005"/>
                <a:gd name="connsiteY66" fmla="*/ 657227 h 1837744"/>
                <a:gd name="connsiteX67" fmla="*/ 241867 w 2328005"/>
                <a:gd name="connsiteY67" fmla="*/ 342324 h 1837744"/>
                <a:gd name="connsiteX68" fmla="*/ 494032 w 2328005"/>
                <a:gd name="connsiteY68" fmla="*/ 66894 h 1837744"/>
                <a:gd name="connsiteX69" fmla="*/ 596077 w 2328005"/>
                <a:gd name="connsiteY69" fmla="*/ 5700 h 1837744"/>
                <a:gd name="connsiteX70" fmla="*/ 624850 w 2328005"/>
                <a:gd name="connsiteY70" fmla="*/ 11 h 183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328005" h="1837744">
                  <a:moveTo>
                    <a:pt x="1352938" y="868370"/>
                  </a:moveTo>
                  <a:cubicBezTo>
                    <a:pt x="1392921" y="857827"/>
                    <a:pt x="1434044" y="863810"/>
                    <a:pt x="1475452" y="875207"/>
                  </a:cubicBezTo>
                  <a:lnTo>
                    <a:pt x="1492673" y="879766"/>
                  </a:lnTo>
                  <a:cubicBezTo>
                    <a:pt x="1517492" y="882805"/>
                    <a:pt x="1541298" y="890909"/>
                    <a:pt x="1564091" y="901040"/>
                  </a:cubicBezTo>
                  <a:cubicBezTo>
                    <a:pt x="1571689" y="904079"/>
                    <a:pt x="1578780" y="905092"/>
                    <a:pt x="1586885" y="904078"/>
                  </a:cubicBezTo>
                  <a:cubicBezTo>
                    <a:pt x="1632470" y="896987"/>
                    <a:pt x="1678563" y="890402"/>
                    <a:pt x="1724656" y="886857"/>
                  </a:cubicBezTo>
                  <a:cubicBezTo>
                    <a:pt x="1757580" y="884324"/>
                    <a:pt x="1789997" y="882805"/>
                    <a:pt x="1822413" y="889389"/>
                  </a:cubicBezTo>
                  <a:cubicBezTo>
                    <a:pt x="1848752" y="894961"/>
                    <a:pt x="1871545" y="907118"/>
                    <a:pt x="1886234" y="930924"/>
                  </a:cubicBezTo>
                  <a:cubicBezTo>
                    <a:pt x="1893325" y="942573"/>
                    <a:pt x="1901936" y="949664"/>
                    <a:pt x="1917132" y="951691"/>
                  </a:cubicBezTo>
                  <a:cubicBezTo>
                    <a:pt x="1936886" y="953717"/>
                    <a:pt x="1950561" y="968912"/>
                    <a:pt x="1962718" y="983601"/>
                  </a:cubicBezTo>
                  <a:cubicBezTo>
                    <a:pt x="1970315" y="993225"/>
                    <a:pt x="1978420" y="1002849"/>
                    <a:pt x="1987537" y="1011459"/>
                  </a:cubicBezTo>
                  <a:cubicBezTo>
                    <a:pt x="1982979" y="1023109"/>
                    <a:pt x="1255624" y="1164426"/>
                    <a:pt x="1251066" y="1165945"/>
                  </a:cubicBezTo>
                  <a:cubicBezTo>
                    <a:pt x="1244988" y="1167466"/>
                    <a:pt x="1241948" y="1171011"/>
                    <a:pt x="1248027" y="1175569"/>
                  </a:cubicBezTo>
                  <a:cubicBezTo>
                    <a:pt x="1268793" y="1192284"/>
                    <a:pt x="1286015" y="1213558"/>
                    <a:pt x="1308302" y="1228753"/>
                  </a:cubicBezTo>
                  <a:cubicBezTo>
                    <a:pt x="1316406" y="1234325"/>
                    <a:pt x="1325524" y="1231286"/>
                    <a:pt x="1334134" y="1229260"/>
                  </a:cubicBezTo>
                  <a:lnTo>
                    <a:pt x="2030591" y="1090982"/>
                  </a:lnTo>
                  <a:cubicBezTo>
                    <a:pt x="2043253" y="1098073"/>
                    <a:pt x="2047812" y="1112255"/>
                    <a:pt x="2054903" y="1123398"/>
                  </a:cubicBezTo>
                  <a:cubicBezTo>
                    <a:pt x="2059462" y="1137074"/>
                    <a:pt x="2267775" y="1373801"/>
                    <a:pt x="2328005" y="1509212"/>
                  </a:cubicBezTo>
                  <a:cubicBezTo>
                    <a:pt x="2203872" y="1632333"/>
                    <a:pt x="2050398" y="1700274"/>
                    <a:pt x="1890846" y="1837539"/>
                  </a:cubicBezTo>
                  <a:cubicBezTo>
                    <a:pt x="1882742" y="1844630"/>
                    <a:pt x="1767078" y="1666001"/>
                    <a:pt x="1695475" y="1616268"/>
                  </a:cubicBezTo>
                  <a:cubicBezTo>
                    <a:pt x="1623873" y="1566536"/>
                    <a:pt x="1538679" y="1571649"/>
                    <a:pt x="1461234" y="1539142"/>
                  </a:cubicBezTo>
                  <a:cubicBezTo>
                    <a:pt x="1383789" y="1506636"/>
                    <a:pt x="1284743" y="1454979"/>
                    <a:pt x="1230805" y="1421228"/>
                  </a:cubicBezTo>
                  <a:cubicBezTo>
                    <a:pt x="1176868" y="1387478"/>
                    <a:pt x="1160400" y="1373616"/>
                    <a:pt x="1137607" y="1336641"/>
                  </a:cubicBezTo>
                  <a:cubicBezTo>
                    <a:pt x="1126463" y="1317899"/>
                    <a:pt x="1116333" y="1298652"/>
                    <a:pt x="1105190" y="1279912"/>
                  </a:cubicBezTo>
                  <a:cubicBezTo>
                    <a:pt x="1079864" y="1268261"/>
                    <a:pt x="1057578" y="1252560"/>
                    <a:pt x="1037823" y="1232806"/>
                  </a:cubicBezTo>
                  <a:cubicBezTo>
                    <a:pt x="1026680" y="1220649"/>
                    <a:pt x="1013511" y="1209506"/>
                    <a:pt x="1012498" y="1191271"/>
                  </a:cubicBezTo>
                  <a:cubicBezTo>
                    <a:pt x="1009965" y="1153789"/>
                    <a:pt x="1037823" y="1122386"/>
                    <a:pt x="1075812" y="1123398"/>
                  </a:cubicBezTo>
                  <a:cubicBezTo>
                    <a:pt x="1098099" y="1123905"/>
                    <a:pt x="1110761" y="1117320"/>
                    <a:pt x="1122917" y="1098073"/>
                  </a:cubicBezTo>
                  <a:cubicBezTo>
                    <a:pt x="1158880" y="1041343"/>
                    <a:pt x="1198388" y="987653"/>
                    <a:pt x="1244988" y="938521"/>
                  </a:cubicBezTo>
                  <a:cubicBezTo>
                    <a:pt x="1265248" y="917248"/>
                    <a:pt x="1287028" y="898000"/>
                    <a:pt x="1313367" y="884831"/>
                  </a:cubicBezTo>
                  <a:cubicBezTo>
                    <a:pt x="1326410" y="877234"/>
                    <a:pt x="1339611" y="871884"/>
                    <a:pt x="1352938" y="868370"/>
                  </a:cubicBezTo>
                  <a:close/>
                  <a:moveTo>
                    <a:pt x="624850" y="11"/>
                  </a:moveTo>
                  <a:cubicBezTo>
                    <a:pt x="634228" y="218"/>
                    <a:pt x="643257" y="3184"/>
                    <a:pt x="651531" y="10872"/>
                  </a:cubicBezTo>
                  <a:cubicBezTo>
                    <a:pt x="663589" y="22026"/>
                    <a:pt x="664048" y="54945"/>
                    <a:pt x="653875" y="74725"/>
                  </a:cubicBezTo>
                  <a:cubicBezTo>
                    <a:pt x="642989" y="95498"/>
                    <a:pt x="626288" y="111096"/>
                    <a:pt x="608687" y="126552"/>
                  </a:cubicBezTo>
                  <a:cubicBezTo>
                    <a:pt x="637221" y="115427"/>
                    <a:pt x="665993" y="103972"/>
                    <a:pt x="694621" y="93416"/>
                  </a:cubicBezTo>
                  <a:cubicBezTo>
                    <a:pt x="734246" y="78712"/>
                    <a:pt x="773914" y="66045"/>
                    <a:pt x="815750" y="59445"/>
                  </a:cubicBezTo>
                  <a:cubicBezTo>
                    <a:pt x="832806" y="56635"/>
                    <a:pt x="849670" y="56192"/>
                    <a:pt x="866339" y="58118"/>
                  </a:cubicBezTo>
                  <a:cubicBezTo>
                    <a:pt x="910235" y="64027"/>
                    <a:pt x="924189" y="99103"/>
                    <a:pt x="895795" y="135900"/>
                  </a:cubicBezTo>
                  <a:cubicBezTo>
                    <a:pt x="922805" y="129699"/>
                    <a:pt x="946979" y="120460"/>
                    <a:pt x="972751" y="117382"/>
                  </a:cubicBezTo>
                  <a:cubicBezTo>
                    <a:pt x="986252" y="116033"/>
                    <a:pt x="999754" y="114685"/>
                    <a:pt x="1013012" y="117174"/>
                  </a:cubicBezTo>
                  <a:cubicBezTo>
                    <a:pt x="1048854" y="123824"/>
                    <a:pt x="1062866" y="153927"/>
                    <a:pt x="1045375" y="186008"/>
                  </a:cubicBezTo>
                  <a:cubicBezTo>
                    <a:pt x="1033446" y="207536"/>
                    <a:pt x="1015183" y="222517"/>
                    <a:pt x="994321" y="234130"/>
                  </a:cubicBezTo>
                  <a:cubicBezTo>
                    <a:pt x="946386" y="260422"/>
                    <a:pt x="897270" y="284866"/>
                    <a:pt x="850090" y="312201"/>
                  </a:cubicBezTo>
                  <a:cubicBezTo>
                    <a:pt x="774506" y="356773"/>
                    <a:pt x="724312" y="426068"/>
                    <a:pt x="675866" y="497120"/>
                  </a:cubicBezTo>
                  <a:cubicBezTo>
                    <a:pt x="670499" y="505304"/>
                    <a:pt x="664231" y="513344"/>
                    <a:pt x="655208" y="525927"/>
                  </a:cubicBezTo>
                  <a:cubicBezTo>
                    <a:pt x="733364" y="498743"/>
                    <a:pt x="803380" y="468229"/>
                    <a:pt x="865231" y="421832"/>
                  </a:cubicBezTo>
                  <a:cubicBezTo>
                    <a:pt x="917691" y="382239"/>
                    <a:pt x="969158" y="341933"/>
                    <a:pt x="1021286" y="302101"/>
                  </a:cubicBezTo>
                  <a:cubicBezTo>
                    <a:pt x="1037888" y="289439"/>
                    <a:pt x="1056332" y="279101"/>
                    <a:pt x="1077606" y="275304"/>
                  </a:cubicBezTo>
                  <a:cubicBezTo>
                    <a:pt x="1100254" y="270989"/>
                    <a:pt x="1121515" y="274202"/>
                    <a:pt x="1135640" y="294358"/>
                  </a:cubicBezTo>
                  <a:cubicBezTo>
                    <a:pt x="1148677" y="313235"/>
                    <a:pt x="1138792" y="331215"/>
                    <a:pt x="1128862" y="347158"/>
                  </a:cubicBezTo>
                  <a:cubicBezTo>
                    <a:pt x="1102874" y="389690"/>
                    <a:pt x="1065772" y="423250"/>
                    <a:pt x="1028813" y="455910"/>
                  </a:cubicBezTo>
                  <a:cubicBezTo>
                    <a:pt x="952903" y="523310"/>
                    <a:pt x="875150" y="588387"/>
                    <a:pt x="800327" y="657068"/>
                  </a:cubicBezTo>
                  <a:cubicBezTo>
                    <a:pt x="723748" y="727499"/>
                    <a:pt x="649105" y="800822"/>
                    <a:pt x="576118" y="875332"/>
                  </a:cubicBezTo>
                  <a:cubicBezTo>
                    <a:pt x="574363" y="877082"/>
                    <a:pt x="573031" y="879636"/>
                    <a:pt x="571369" y="881954"/>
                  </a:cubicBezTo>
                  <a:cubicBezTo>
                    <a:pt x="577380" y="884760"/>
                    <a:pt x="580135" y="880218"/>
                    <a:pt x="583741" y="877289"/>
                  </a:cubicBezTo>
                  <a:cubicBezTo>
                    <a:pt x="661855" y="821496"/>
                    <a:pt x="737608" y="762006"/>
                    <a:pt x="826112" y="723190"/>
                  </a:cubicBezTo>
                  <a:cubicBezTo>
                    <a:pt x="875127" y="701683"/>
                    <a:pt x="925635" y="692779"/>
                    <a:pt x="977646" y="716038"/>
                  </a:cubicBezTo>
                  <a:cubicBezTo>
                    <a:pt x="994351" y="723505"/>
                    <a:pt x="1007402" y="735371"/>
                    <a:pt x="1017891" y="749411"/>
                  </a:cubicBezTo>
                  <a:cubicBezTo>
                    <a:pt x="1024269" y="757996"/>
                    <a:pt x="1027330" y="767711"/>
                    <a:pt x="1013203" y="774126"/>
                  </a:cubicBezTo>
                  <a:cubicBezTo>
                    <a:pt x="910242" y="819120"/>
                    <a:pt x="827071" y="893848"/>
                    <a:pt x="737147" y="957718"/>
                  </a:cubicBezTo>
                  <a:cubicBezTo>
                    <a:pt x="657989" y="1014265"/>
                    <a:pt x="575670" y="1064033"/>
                    <a:pt x="480939" y="1089859"/>
                  </a:cubicBezTo>
                  <a:cubicBezTo>
                    <a:pt x="452792" y="1096249"/>
                    <a:pt x="424977" y="1102874"/>
                    <a:pt x="396830" y="1109264"/>
                  </a:cubicBezTo>
                  <a:cubicBezTo>
                    <a:pt x="360349" y="1114689"/>
                    <a:pt x="323300" y="1120209"/>
                    <a:pt x="287055" y="1125305"/>
                  </a:cubicBezTo>
                  <a:cubicBezTo>
                    <a:pt x="278527" y="1126710"/>
                    <a:pt x="269618" y="1129345"/>
                    <a:pt x="261671" y="1123646"/>
                  </a:cubicBezTo>
                  <a:cubicBezTo>
                    <a:pt x="177876" y="974811"/>
                    <a:pt x="93751" y="825738"/>
                    <a:pt x="10194" y="676571"/>
                  </a:cubicBezTo>
                  <a:cubicBezTo>
                    <a:pt x="7127" y="670360"/>
                    <a:pt x="3398" y="663675"/>
                    <a:pt x="0" y="657227"/>
                  </a:cubicBezTo>
                  <a:cubicBezTo>
                    <a:pt x="79818" y="551515"/>
                    <a:pt x="158074" y="445186"/>
                    <a:pt x="241867" y="342324"/>
                  </a:cubicBezTo>
                  <a:cubicBezTo>
                    <a:pt x="320578" y="245846"/>
                    <a:pt x="397778" y="147282"/>
                    <a:pt x="494032" y="66894"/>
                  </a:cubicBezTo>
                  <a:cubicBezTo>
                    <a:pt x="524537" y="41137"/>
                    <a:pt x="557640" y="18749"/>
                    <a:pt x="596077" y="5700"/>
                  </a:cubicBezTo>
                  <a:cubicBezTo>
                    <a:pt x="605745" y="2355"/>
                    <a:pt x="615472" y="-196"/>
                    <a:pt x="624850" y="11"/>
                  </a:cubicBezTo>
                  <a:close/>
                </a:path>
              </a:pathLst>
            </a:custGeom>
            <a:solidFill>
              <a:srgbClr val="FCD9C1"/>
            </a:solidFill>
            <a:ln w="2539"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xmlns="" id="{DC77E168-9786-405A-B404-C44183A579AD}"/>
                </a:ext>
              </a:extLst>
            </p:cNvPr>
            <p:cNvSpPr/>
            <p:nvPr/>
          </p:nvSpPr>
          <p:spPr>
            <a:xfrm rot="21479217" flipH="1">
              <a:off x="1937072" y="6023955"/>
              <a:ext cx="1006835" cy="848673"/>
            </a:xfrm>
            <a:custGeom>
              <a:avLst/>
              <a:gdLst>
                <a:gd name="connsiteX0" fmla="*/ 447868 w 1006835"/>
                <a:gd name="connsiteY0" fmla="*/ 72 h 848673"/>
                <a:gd name="connsiteX1" fmla="*/ 431875 w 1006835"/>
                <a:gd name="connsiteY1" fmla="*/ 14129 h 848673"/>
                <a:gd name="connsiteX2" fmla="*/ 357313 w 1006835"/>
                <a:gd name="connsiteY2" fmla="*/ 158774 h 848673"/>
                <a:gd name="connsiteX3" fmla="*/ 216335 w 1006835"/>
                <a:gd name="connsiteY3" fmla="*/ 429727 h 848673"/>
                <a:gd name="connsiteX4" fmla="*/ 58246 w 1006835"/>
                <a:gd name="connsiteY4" fmla="*/ 736943 h 848673"/>
                <a:gd name="connsiteX5" fmla="*/ 0 w 1006835"/>
                <a:gd name="connsiteY5" fmla="*/ 848673 h 848673"/>
                <a:gd name="connsiteX6" fmla="*/ 746679 w 1006835"/>
                <a:gd name="connsiteY6" fmla="*/ 822428 h 848673"/>
                <a:gd name="connsiteX7" fmla="*/ 818137 w 1006835"/>
                <a:gd name="connsiteY7" fmla="*/ 670937 h 848673"/>
                <a:gd name="connsiteX8" fmla="*/ 1002304 w 1006835"/>
                <a:gd name="connsiteY8" fmla="*/ 282230 h 848673"/>
                <a:gd name="connsiteX9" fmla="*/ 993340 w 1006835"/>
                <a:gd name="connsiteY9" fmla="*/ 255339 h 848673"/>
                <a:gd name="connsiteX10" fmla="*/ 474251 w 1006835"/>
                <a:gd name="connsiteY10" fmla="*/ 9240 h 848673"/>
                <a:gd name="connsiteX11" fmla="*/ 447868 w 1006835"/>
                <a:gd name="connsiteY11" fmla="*/ 72 h 84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6835" h="848673">
                  <a:moveTo>
                    <a:pt x="447868" y="72"/>
                  </a:moveTo>
                  <a:cubicBezTo>
                    <a:pt x="442470" y="683"/>
                    <a:pt x="438803" y="5165"/>
                    <a:pt x="431875" y="14129"/>
                  </a:cubicBezTo>
                  <a:cubicBezTo>
                    <a:pt x="407836" y="62616"/>
                    <a:pt x="382575" y="110695"/>
                    <a:pt x="357313" y="158774"/>
                  </a:cubicBezTo>
                  <a:cubicBezTo>
                    <a:pt x="310050" y="248820"/>
                    <a:pt x="261970" y="338866"/>
                    <a:pt x="216335" y="429727"/>
                  </a:cubicBezTo>
                  <a:cubicBezTo>
                    <a:pt x="164590" y="532812"/>
                    <a:pt x="108362" y="633043"/>
                    <a:pt x="58246" y="736943"/>
                  </a:cubicBezTo>
                  <a:lnTo>
                    <a:pt x="0" y="848673"/>
                  </a:lnTo>
                  <a:lnTo>
                    <a:pt x="746679" y="822428"/>
                  </a:lnTo>
                  <a:lnTo>
                    <a:pt x="818137" y="670937"/>
                  </a:lnTo>
                  <a:cubicBezTo>
                    <a:pt x="879254" y="541368"/>
                    <a:pt x="940372" y="411799"/>
                    <a:pt x="1002304" y="282230"/>
                  </a:cubicBezTo>
                  <a:cubicBezTo>
                    <a:pt x="1009231" y="268377"/>
                    <a:pt x="1009638" y="260636"/>
                    <a:pt x="993340" y="255339"/>
                  </a:cubicBezTo>
                  <a:lnTo>
                    <a:pt x="474251" y="9240"/>
                  </a:lnTo>
                  <a:cubicBezTo>
                    <a:pt x="460397" y="2721"/>
                    <a:pt x="453267" y="-539"/>
                    <a:pt x="447868" y="72"/>
                  </a:cubicBezTo>
                  <a:close/>
                </a:path>
              </a:pathLst>
            </a:custGeom>
            <a:solidFill>
              <a:schemeClr val="bg1"/>
            </a:solidFill>
            <a:ln w="4251"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17052791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52D4AE1F-F681-4FEC-B226-21142E5D065F}"/>
              </a:ext>
            </a:extLst>
          </p:cNvPr>
          <p:cNvSpPr txBox="1"/>
          <p:nvPr/>
        </p:nvSpPr>
        <p:spPr>
          <a:xfrm>
            <a:off x="5866015" y="173647"/>
            <a:ext cx="6325985" cy="1231106"/>
          </a:xfrm>
          <a:prstGeom prst="rect">
            <a:avLst/>
          </a:prstGeom>
          <a:noFill/>
        </p:spPr>
        <p:txBody>
          <a:bodyPr wrap="square" rtlCol="0">
            <a:spAutoFit/>
          </a:bodyPr>
          <a:lstStyle/>
          <a:p>
            <a:pPr algn="ctr"/>
            <a:r>
              <a:rPr lang="en-US" sz="2800" dirty="0">
                <a:effectLst>
                  <a:outerShdw blurRad="38100" dist="38100" dir="2700000" algn="tl">
                    <a:srgbClr val="000000">
                      <a:alpha val="43137"/>
                    </a:srgbClr>
                  </a:outerShdw>
                </a:effectLst>
                <a:latin typeface="Sitka Subheading" panose="02000505000000020004" pitchFamily="2" charset="0"/>
              </a:rPr>
              <a:t>MOTORBIKE DEFECT CHECKER AND PREDICTOR</a:t>
            </a:r>
          </a:p>
          <a:p>
            <a:endParaRPr lang="en-US" dirty="0"/>
          </a:p>
        </p:txBody>
      </p:sp>
      <p:pic>
        <p:nvPicPr>
          <p:cNvPr id="6" name="Content Placeholder 4" descr="A picture containing application&#10;&#10;Description automatically generated">
            <a:extLst>
              <a:ext uri="{FF2B5EF4-FFF2-40B4-BE49-F238E27FC236}">
                <a16:creationId xmlns:a16="http://schemas.microsoft.com/office/drawing/2014/main" xmlns="" id="{B9691C46-0736-465D-8971-477E9DB82853}"/>
              </a:ext>
            </a:extLst>
          </p:cNvPr>
          <p:cNvPicPr>
            <a:picLocks noChangeAspect="1"/>
          </p:cNvPicPr>
          <p:nvPr/>
        </p:nvPicPr>
        <p:blipFill>
          <a:blip r:embed="rId2"/>
          <a:stretch>
            <a:fillRect/>
          </a:stretch>
        </p:blipFill>
        <p:spPr>
          <a:xfrm>
            <a:off x="69272" y="6355225"/>
            <a:ext cx="2319251" cy="444585"/>
          </a:xfrm>
          <a:prstGeom prst="rect">
            <a:avLst/>
          </a:prstGeom>
        </p:spPr>
      </p:pic>
      <p:sp>
        <p:nvSpPr>
          <p:cNvPr id="7" name="TextBox 6">
            <a:extLst>
              <a:ext uri="{FF2B5EF4-FFF2-40B4-BE49-F238E27FC236}">
                <a16:creationId xmlns:a16="http://schemas.microsoft.com/office/drawing/2014/main" xmlns="" id="{CDBA6D14-A824-4F33-AB3E-5D175EB413BA}"/>
              </a:ext>
            </a:extLst>
          </p:cNvPr>
          <p:cNvSpPr txBox="1"/>
          <p:nvPr/>
        </p:nvSpPr>
        <p:spPr>
          <a:xfrm>
            <a:off x="798023" y="3837251"/>
            <a:ext cx="2219498" cy="954107"/>
          </a:xfrm>
          <a:prstGeom prst="rect">
            <a:avLst/>
          </a:prstGeom>
          <a:noFill/>
        </p:spPr>
        <p:txBody>
          <a:bodyPr wrap="square" rtlCol="0">
            <a:spAutoFit/>
          </a:bodyPr>
          <a:lstStyle/>
          <a:p>
            <a:r>
              <a:rPr lang="en-GB" sz="2800" b="1" dirty="0">
                <a:solidFill>
                  <a:srgbClr val="FFFFFF"/>
                </a:solidFill>
              </a:rPr>
              <a:t>Completion</a:t>
            </a:r>
            <a:r>
              <a:rPr lang="en-US" sz="2800" b="1" dirty="0">
                <a:solidFill>
                  <a:srgbClr val="FFFFFF"/>
                </a:solidFill>
              </a:rPr>
              <a:t> of the System</a:t>
            </a:r>
            <a:endParaRPr lang="en-US" sz="2800" dirty="0"/>
          </a:p>
        </p:txBody>
      </p:sp>
      <p:sp>
        <p:nvSpPr>
          <p:cNvPr id="3" name="Rectangle: Rounded Corners 2">
            <a:extLst>
              <a:ext uri="{FF2B5EF4-FFF2-40B4-BE49-F238E27FC236}">
                <a16:creationId xmlns:a16="http://schemas.microsoft.com/office/drawing/2014/main" xmlns="" id="{DE642DA2-E442-4B3A-9F0D-DAB088B74E4E}"/>
              </a:ext>
            </a:extLst>
          </p:cNvPr>
          <p:cNvSpPr/>
          <p:nvPr/>
        </p:nvSpPr>
        <p:spPr>
          <a:xfrm>
            <a:off x="374069" y="1081052"/>
            <a:ext cx="4790905" cy="532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xmlns="" id="{4676079C-E180-46FC-8FDD-F8DEDED69DB5}"/>
              </a:ext>
            </a:extLst>
          </p:cNvPr>
          <p:cNvSpPr txBox="1"/>
          <p:nvPr/>
        </p:nvSpPr>
        <p:spPr>
          <a:xfrm>
            <a:off x="570804" y="1065593"/>
            <a:ext cx="7622771" cy="984885"/>
          </a:xfrm>
          <a:prstGeom prst="rect">
            <a:avLst/>
          </a:prstGeom>
          <a:noFill/>
        </p:spPr>
        <p:txBody>
          <a:bodyPr wrap="square" rtlCol="0">
            <a:spAutoFit/>
          </a:bodyPr>
          <a:lstStyle/>
          <a:p>
            <a:r>
              <a:rPr lang="en-US" sz="3000" b="1" dirty="0">
                <a:solidFill>
                  <a:schemeClr val="bg1"/>
                </a:solidFill>
              </a:rPr>
              <a:t>Progress at the moment</a:t>
            </a:r>
          </a:p>
          <a:p>
            <a:endParaRPr lang="en-US" sz="2800" dirty="0"/>
          </a:p>
        </p:txBody>
      </p:sp>
      <p:sp>
        <p:nvSpPr>
          <p:cNvPr id="8" name="TextBox 7">
            <a:extLst>
              <a:ext uri="{FF2B5EF4-FFF2-40B4-BE49-F238E27FC236}">
                <a16:creationId xmlns:a16="http://schemas.microsoft.com/office/drawing/2014/main" xmlns="" id="{DF0A3AD7-769E-42AD-AD13-6FEC9E84C28A}"/>
              </a:ext>
            </a:extLst>
          </p:cNvPr>
          <p:cNvSpPr txBox="1"/>
          <p:nvPr/>
        </p:nvSpPr>
        <p:spPr>
          <a:xfrm>
            <a:off x="1228897" y="1986026"/>
            <a:ext cx="8678488" cy="1692771"/>
          </a:xfrm>
          <a:prstGeom prst="rect">
            <a:avLst/>
          </a:prstGeom>
          <a:noFill/>
        </p:spPr>
        <p:txBody>
          <a:bodyPr wrap="square" rtlCol="0">
            <a:spAutoFit/>
          </a:bodyPr>
          <a:lstStyle/>
          <a:p>
            <a:pPr marL="457200" indent="-457200">
              <a:buFont typeface="Arial" panose="020B0604020202020204" pitchFamily="34" charset="0"/>
              <a:buChar char="•"/>
            </a:pPr>
            <a:r>
              <a:rPr lang="en-US" sz="2600" dirty="0"/>
              <a:t>The models have been created </a:t>
            </a:r>
          </a:p>
          <a:p>
            <a:pPr marL="457200" indent="-457200">
              <a:buFont typeface="Arial" panose="020B0604020202020204" pitchFamily="34" charset="0"/>
              <a:buChar char="•"/>
            </a:pPr>
            <a:r>
              <a:rPr lang="en-US" sz="2600" dirty="0"/>
              <a:t>Front end</a:t>
            </a:r>
          </a:p>
          <a:p>
            <a:pPr marL="457200" indent="-457200">
              <a:buFont typeface="Arial" panose="020B0604020202020204" pitchFamily="34" charset="0"/>
              <a:buChar char="•"/>
            </a:pPr>
            <a:r>
              <a:rPr lang="en-US" sz="2600" dirty="0"/>
              <a:t>Back end</a:t>
            </a:r>
          </a:p>
          <a:p>
            <a:pPr marL="457200" indent="-457200">
              <a:buFont typeface="Arial" panose="020B0604020202020204" pitchFamily="34" charset="0"/>
              <a:buChar char="•"/>
            </a:pPr>
            <a:r>
              <a:rPr lang="en-US" sz="2600" dirty="0"/>
              <a:t>Integration</a:t>
            </a:r>
          </a:p>
        </p:txBody>
      </p:sp>
      <p:pic>
        <p:nvPicPr>
          <p:cNvPr id="11" name="Picture 10">
            <a:extLst>
              <a:ext uri="{FF2B5EF4-FFF2-40B4-BE49-F238E27FC236}">
                <a16:creationId xmlns:a16="http://schemas.microsoft.com/office/drawing/2014/main" xmlns="" id="{2733162A-65D6-49F2-8F4F-AF8EE53256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3877" y="4505726"/>
            <a:ext cx="2614352" cy="2178627"/>
          </a:xfrm>
          <a:prstGeom prst="rect">
            <a:avLst/>
          </a:prstGeom>
        </p:spPr>
      </p:pic>
      <p:sp>
        <p:nvSpPr>
          <p:cNvPr id="12" name="Rectangle: Rounded Corners 11">
            <a:extLst>
              <a:ext uri="{FF2B5EF4-FFF2-40B4-BE49-F238E27FC236}">
                <a16:creationId xmlns:a16="http://schemas.microsoft.com/office/drawing/2014/main" xmlns="" id="{C240DD9D-8B64-4D2D-96AC-19EAD638A1E9}"/>
              </a:ext>
            </a:extLst>
          </p:cNvPr>
          <p:cNvSpPr/>
          <p:nvPr/>
        </p:nvSpPr>
        <p:spPr>
          <a:xfrm>
            <a:off x="570804" y="4155473"/>
            <a:ext cx="3546768" cy="532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b="1" dirty="0">
                <a:solidFill>
                  <a:schemeClr val="bg1"/>
                </a:solidFill>
              </a:rPr>
              <a:t>What’s to be done</a:t>
            </a:r>
            <a:endParaRPr lang="en-US" sz="3000" dirty="0">
              <a:solidFill>
                <a:schemeClr val="bg1"/>
              </a:solidFill>
            </a:endParaRPr>
          </a:p>
        </p:txBody>
      </p:sp>
      <p:sp>
        <p:nvSpPr>
          <p:cNvPr id="9" name="Rectangle 8">
            <a:extLst>
              <a:ext uri="{FF2B5EF4-FFF2-40B4-BE49-F238E27FC236}">
                <a16:creationId xmlns:a16="http://schemas.microsoft.com/office/drawing/2014/main" xmlns="" id="{BF2A8CDE-3E1A-4E3B-892F-BE93E866CBA3}"/>
              </a:ext>
            </a:extLst>
          </p:cNvPr>
          <p:cNvSpPr/>
          <p:nvPr/>
        </p:nvSpPr>
        <p:spPr>
          <a:xfrm>
            <a:off x="3573756" y="6488668"/>
            <a:ext cx="5063887" cy="369332"/>
          </a:xfrm>
          <a:prstGeom prst="rect">
            <a:avLst/>
          </a:prstGeom>
        </p:spPr>
        <p:txBody>
          <a:bodyPr wrap="none">
            <a:spAutoFit/>
          </a:bodyPr>
          <a:lstStyle/>
          <a:p>
            <a:r>
              <a:rPr lang="en-US" b="1" dirty="0"/>
              <a:t>IT20261764 </a:t>
            </a:r>
            <a:r>
              <a:rPr lang="en-US" dirty="0"/>
              <a:t>|   D.M.D.H Dissanayake |   TMP-23-383</a:t>
            </a:r>
          </a:p>
        </p:txBody>
      </p:sp>
    </p:spTree>
    <p:extLst>
      <p:ext uri="{BB962C8B-B14F-4D97-AF65-F5344CB8AC3E}">
        <p14:creationId xmlns:p14="http://schemas.microsoft.com/office/powerpoint/2010/main" val="3269546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7C26BC-E705-4D0C-ACED-F87631404B6F}"/>
              </a:ext>
            </a:extLst>
          </p:cNvPr>
          <p:cNvSpPr>
            <a:spLocks noGrp="1"/>
          </p:cNvSpPr>
          <p:nvPr>
            <p:ph type="title"/>
          </p:nvPr>
        </p:nvSpPr>
        <p:spPr>
          <a:xfrm>
            <a:off x="568036" y="981313"/>
            <a:ext cx="10515600" cy="1325563"/>
          </a:xfrm>
        </p:spPr>
        <p:txBody>
          <a:bodyPr>
            <a:normAutofit/>
          </a:bodyPr>
          <a:lstStyle/>
          <a:p>
            <a:r>
              <a:rPr lang="en-US" b="1" dirty="0">
                <a:solidFill>
                  <a:schemeClr val="accent1"/>
                </a:solidFill>
              </a:rPr>
              <a:t>References </a:t>
            </a:r>
          </a:p>
        </p:txBody>
      </p:sp>
      <p:sp>
        <p:nvSpPr>
          <p:cNvPr id="4" name="TextBox 3">
            <a:extLst>
              <a:ext uri="{FF2B5EF4-FFF2-40B4-BE49-F238E27FC236}">
                <a16:creationId xmlns:a16="http://schemas.microsoft.com/office/drawing/2014/main" xmlns="" id="{52D4AE1F-F681-4FEC-B226-21142E5D065F}"/>
              </a:ext>
            </a:extLst>
          </p:cNvPr>
          <p:cNvSpPr txBox="1"/>
          <p:nvPr/>
        </p:nvSpPr>
        <p:spPr>
          <a:xfrm>
            <a:off x="5760720" y="365760"/>
            <a:ext cx="6325985" cy="1231106"/>
          </a:xfrm>
          <a:prstGeom prst="rect">
            <a:avLst/>
          </a:prstGeom>
          <a:noFill/>
        </p:spPr>
        <p:txBody>
          <a:bodyPr wrap="square" rtlCol="0">
            <a:spAutoFit/>
          </a:bodyPr>
          <a:lstStyle/>
          <a:p>
            <a:pPr algn="ctr"/>
            <a:r>
              <a:rPr lang="en-US" sz="2800" dirty="0">
                <a:effectLst>
                  <a:outerShdw blurRad="38100" dist="38100" dir="2700000" algn="tl">
                    <a:srgbClr val="000000">
                      <a:alpha val="43137"/>
                    </a:srgbClr>
                  </a:outerShdw>
                </a:effectLst>
                <a:latin typeface="Sitka Subheading" panose="02000505000000020004" pitchFamily="2" charset="0"/>
              </a:rPr>
              <a:t>MOTORBIKE DEFECT CHECKER AND PREDICTOR</a:t>
            </a:r>
          </a:p>
          <a:p>
            <a:endParaRPr lang="en-US" dirty="0"/>
          </a:p>
        </p:txBody>
      </p:sp>
      <p:pic>
        <p:nvPicPr>
          <p:cNvPr id="6" name="Content Placeholder 4" descr="A picture containing application&#10;&#10;Description automatically generated">
            <a:extLst>
              <a:ext uri="{FF2B5EF4-FFF2-40B4-BE49-F238E27FC236}">
                <a16:creationId xmlns:a16="http://schemas.microsoft.com/office/drawing/2014/main" xmlns="" id="{B9691C46-0736-465D-8971-477E9DB82853}"/>
              </a:ext>
            </a:extLst>
          </p:cNvPr>
          <p:cNvPicPr>
            <a:picLocks noChangeAspect="1"/>
          </p:cNvPicPr>
          <p:nvPr/>
        </p:nvPicPr>
        <p:blipFill>
          <a:blip r:embed="rId2"/>
          <a:stretch>
            <a:fillRect/>
          </a:stretch>
        </p:blipFill>
        <p:spPr>
          <a:xfrm>
            <a:off x="69272" y="6355225"/>
            <a:ext cx="2319251" cy="444585"/>
          </a:xfrm>
          <a:prstGeom prst="rect">
            <a:avLst/>
          </a:prstGeom>
        </p:spPr>
      </p:pic>
      <p:sp>
        <p:nvSpPr>
          <p:cNvPr id="7" name="TextBox 6">
            <a:extLst>
              <a:ext uri="{FF2B5EF4-FFF2-40B4-BE49-F238E27FC236}">
                <a16:creationId xmlns:a16="http://schemas.microsoft.com/office/drawing/2014/main" xmlns="" id="{CDBA6D14-A824-4F33-AB3E-5D175EB413BA}"/>
              </a:ext>
            </a:extLst>
          </p:cNvPr>
          <p:cNvSpPr txBox="1"/>
          <p:nvPr/>
        </p:nvSpPr>
        <p:spPr>
          <a:xfrm>
            <a:off x="798023" y="3837251"/>
            <a:ext cx="2219498" cy="954107"/>
          </a:xfrm>
          <a:prstGeom prst="rect">
            <a:avLst/>
          </a:prstGeom>
          <a:noFill/>
        </p:spPr>
        <p:txBody>
          <a:bodyPr wrap="square" rtlCol="0">
            <a:spAutoFit/>
          </a:bodyPr>
          <a:lstStyle/>
          <a:p>
            <a:r>
              <a:rPr lang="en-GB" sz="2800" b="1" dirty="0">
                <a:solidFill>
                  <a:srgbClr val="FFFFFF"/>
                </a:solidFill>
              </a:rPr>
              <a:t>Completion</a:t>
            </a:r>
            <a:r>
              <a:rPr lang="en-US" sz="2800" b="1" dirty="0">
                <a:solidFill>
                  <a:srgbClr val="FFFFFF"/>
                </a:solidFill>
              </a:rPr>
              <a:t> of the System</a:t>
            </a:r>
            <a:endParaRPr lang="en-US" sz="2800" dirty="0"/>
          </a:p>
        </p:txBody>
      </p:sp>
      <p:sp>
        <p:nvSpPr>
          <p:cNvPr id="3" name="TextBox 2">
            <a:extLst>
              <a:ext uri="{FF2B5EF4-FFF2-40B4-BE49-F238E27FC236}">
                <a16:creationId xmlns:a16="http://schemas.microsoft.com/office/drawing/2014/main" xmlns="" id="{13FB015E-DA59-43CF-B558-651A6C1FC5C3}"/>
              </a:ext>
            </a:extLst>
          </p:cNvPr>
          <p:cNvSpPr txBox="1"/>
          <p:nvPr/>
        </p:nvSpPr>
        <p:spPr>
          <a:xfrm>
            <a:off x="964276" y="2158411"/>
            <a:ext cx="9185564" cy="923330"/>
          </a:xfrm>
          <a:prstGeom prst="rect">
            <a:avLst/>
          </a:prstGeom>
          <a:noFill/>
        </p:spPr>
        <p:txBody>
          <a:bodyPr wrap="square" rtlCol="0">
            <a:spAutoFit/>
          </a:bodyPr>
          <a:lstStyle/>
          <a:p>
            <a:pPr fontAlgn="t"/>
            <a:r>
              <a:rPr lang="en-GB" dirty="0"/>
              <a:t>[1] </a:t>
            </a:r>
            <a:endParaRPr lang="en-US" dirty="0"/>
          </a:p>
          <a:p>
            <a:pPr fontAlgn="t"/>
            <a:r>
              <a:rPr lang="en-GB" dirty="0"/>
              <a:t>Department of Motor Traffic. (n.d.). Department of Motor Traffic. https://dmt.gov.lk/</a:t>
            </a:r>
            <a:endParaRPr lang="en-US" dirty="0"/>
          </a:p>
          <a:p>
            <a:pPr fontAlgn="t"/>
            <a:r>
              <a:rPr lang="en-GB" dirty="0"/>
              <a:t>In-Text Citation: (Department of Motor Traffic, n.d.)</a:t>
            </a:r>
            <a:endParaRPr lang="en-US" dirty="0"/>
          </a:p>
        </p:txBody>
      </p:sp>
      <p:sp>
        <p:nvSpPr>
          <p:cNvPr id="5" name="TextBox 4">
            <a:extLst>
              <a:ext uri="{FF2B5EF4-FFF2-40B4-BE49-F238E27FC236}">
                <a16:creationId xmlns:a16="http://schemas.microsoft.com/office/drawing/2014/main" xmlns="" id="{19111915-56FC-419E-A157-A271DE8224B1}"/>
              </a:ext>
            </a:extLst>
          </p:cNvPr>
          <p:cNvSpPr txBox="1"/>
          <p:nvPr/>
        </p:nvSpPr>
        <p:spPr>
          <a:xfrm>
            <a:off x="922712" y="3350796"/>
            <a:ext cx="9351817" cy="1200329"/>
          </a:xfrm>
          <a:prstGeom prst="rect">
            <a:avLst/>
          </a:prstGeom>
          <a:noFill/>
        </p:spPr>
        <p:txBody>
          <a:bodyPr wrap="square" rtlCol="0">
            <a:spAutoFit/>
          </a:bodyPr>
          <a:lstStyle/>
          <a:p>
            <a:pPr fontAlgn="t"/>
            <a:r>
              <a:rPr lang="en-GB" dirty="0"/>
              <a:t>[2] </a:t>
            </a:r>
            <a:endParaRPr lang="en-US" dirty="0"/>
          </a:p>
          <a:p>
            <a:pPr fontAlgn="t"/>
            <a:r>
              <a:rPr lang="en-GB" dirty="0"/>
              <a:t>“How Optical Character Recognition Algorithms Redefine Business Processes &amp;</a:t>
            </a:r>
            <a:r>
              <a:rPr lang="en-GB" dirty="0" err="1"/>
              <a:t>Mdash</a:t>
            </a:r>
            <a:r>
              <a:rPr lang="en-GB" dirty="0"/>
              <a:t>; </a:t>
            </a:r>
            <a:r>
              <a:rPr lang="en-GB" dirty="0" err="1"/>
              <a:t>ITRex</a:t>
            </a:r>
            <a:r>
              <a:rPr lang="en-GB" dirty="0"/>
              <a:t>.” </a:t>
            </a:r>
            <a:r>
              <a:rPr lang="en-GB" dirty="0" err="1"/>
              <a:t>ITRex</a:t>
            </a:r>
            <a:r>
              <a:rPr lang="en-GB" dirty="0"/>
              <a:t>, 6 Apr. 2022, itrexgroup.com/blog/how-</a:t>
            </a:r>
            <a:r>
              <a:rPr lang="en-GB" dirty="0" err="1"/>
              <a:t>ocr</a:t>
            </a:r>
            <a:r>
              <a:rPr lang="en-GB" dirty="0"/>
              <a:t>-</a:t>
            </a:r>
            <a:r>
              <a:rPr lang="en-GB" dirty="0" err="1"/>
              <a:t>algorithmsredefine</a:t>
            </a:r>
            <a:r>
              <a:rPr lang="en-GB" dirty="0"/>
              <a:t>-business-processes.</a:t>
            </a:r>
            <a:endParaRPr lang="en-US" dirty="0"/>
          </a:p>
          <a:p>
            <a:endParaRPr lang="en-US" dirty="0"/>
          </a:p>
        </p:txBody>
      </p:sp>
      <p:sp>
        <p:nvSpPr>
          <p:cNvPr id="8" name="TextBox 7">
            <a:extLst>
              <a:ext uri="{FF2B5EF4-FFF2-40B4-BE49-F238E27FC236}">
                <a16:creationId xmlns:a16="http://schemas.microsoft.com/office/drawing/2014/main" xmlns="" id="{8E58D55D-8CA5-4769-8362-30A600A7FC42}"/>
              </a:ext>
            </a:extLst>
          </p:cNvPr>
          <p:cNvSpPr txBox="1"/>
          <p:nvPr/>
        </p:nvSpPr>
        <p:spPr>
          <a:xfrm>
            <a:off x="964273" y="4567407"/>
            <a:ext cx="10050091" cy="1754326"/>
          </a:xfrm>
          <a:prstGeom prst="rect">
            <a:avLst/>
          </a:prstGeom>
          <a:noFill/>
        </p:spPr>
        <p:txBody>
          <a:bodyPr wrap="square" rtlCol="0">
            <a:spAutoFit/>
          </a:bodyPr>
          <a:lstStyle/>
          <a:p>
            <a:pPr fontAlgn="t"/>
            <a:r>
              <a:rPr lang="en-GB" dirty="0"/>
              <a:t>[3] </a:t>
            </a:r>
            <a:endParaRPr lang="en-US" dirty="0"/>
          </a:p>
          <a:p>
            <a:pPr fontAlgn="t"/>
            <a:r>
              <a:rPr lang="en-GB" dirty="0"/>
              <a:t>https://www.researchgate.net/profile/Ashfaq</a:t>
            </a:r>
            <a:endParaRPr lang="en-US" dirty="0"/>
          </a:p>
          <a:p>
            <a:pPr fontAlgn="t"/>
            <a:r>
              <a:rPr lang="en-GB" dirty="0" err="1"/>
              <a:t>Shafin</a:t>
            </a:r>
            <a:r>
              <a:rPr lang="en-GB" dirty="0"/>
              <a:t>/publication/344519283_Automatic _</a:t>
            </a:r>
            <a:r>
              <a:rPr lang="en-GB" dirty="0" err="1"/>
              <a:t>Environmental_Sound_Recognition_AES</a:t>
            </a:r>
            <a:r>
              <a:rPr lang="en-GB" dirty="0"/>
              <a:t> </a:t>
            </a:r>
            <a:r>
              <a:rPr lang="en-GB" dirty="0" err="1"/>
              <a:t>R_Using_Convolutional_Neural_Network</a:t>
            </a:r>
            <a:r>
              <a:rPr lang="en-GB" dirty="0"/>
              <a:t>/l inks/5f7de369458515b7cf6f22d7/</a:t>
            </a:r>
            <a:r>
              <a:rPr lang="en-GB" dirty="0" err="1"/>
              <a:t>Automa</a:t>
            </a:r>
            <a:r>
              <a:rPr lang="en-GB" dirty="0"/>
              <a:t> tic-Environmental-Sound-RecognitionAESR-Using-Convolutional-NeuralNetwork.pdf</a:t>
            </a:r>
            <a:endParaRPr lang="en-US" dirty="0"/>
          </a:p>
          <a:p>
            <a:endParaRPr lang="en-US" dirty="0"/>
          </a:p>
        </p:txBody>
      </p:sp>
      <p:sp>
        <p:nvSpPr>
          <p:cNvPr id="9" name="Rectangle 8">
            <a:extLst>
              <a:ext uri="{FF2B5EF4-FFF2-40B4-BE49-F238E27FC236}">
                <a16:creationId xmlns:a16="http://schemas.microsoft.com/office/drawing/2014/main" xmlns="" id="{8ADE0F29-3405-4F60-B86F-75B1B308B566}"/>
              </a:ext>
            </a:extLst>
          </p:cNvPr>
          <p:cNvSpPr/>
          <p:nvPr/>
        </p:nvSpPr>
        <p:spPr>
          <a:xfrm>
            <a:off x="3738624" y="6392851"/>
            <a:ext cx="5063887" cy="369332"/>
          </a:xfrm>
          <a:prstGeom prst="rect">
            <a:avLst/>
          </a:prstGeom>
        </p:spPr>
        <p:txBody>
          <a:bodyPr wrap="none">
            <a:spAutoFit/>
          </a:bodyPr>
          <a:lstStyle/>
          <a:p>
            <a:r>
              <a:rPr lang="en-US" b="1" dirty="0"/>
              <a:t>IT20261764 </a:t>
            </a:r>
            <a:r>
              <a:rPr lang="en-US" dirty="0"/>
              <a:t>|   D.M.D.H Dissanayake |   TMP-23-383</a:t>
            </a:r>
          </a:p>
        </p:txBody>
      </p:sp>
    </p:spTree>
    <p:extLst>
      <p:ext uri="{BB962C8B-B14F-4D97-AF65-F5344CB8AC3E}">
        <p14:creationId xmlns:p14="http://schemas.microsoft.com/office/powerpoint/2010/main" val="27107863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5D9CC2-7125-4D1A-B614-517839533005}"/>
              </a:ext>
            </a:extLst>
          </p:cNvPr>
          <p:cNvSpPr>
            <a:spLocks noGrp="1"/>
          </p:cNvSpPr>
          <p:nvPr>
            <p:ph type="title"/>
          </p:nvPr>
        </p:nvSpPr>
        <p:spPr>
          <a:xfrm>
            <a:off x="4146285" y="2567555"/>
            <a:ext cx="10877203" cy="1325563"/>
          </a:xfrm>
        </p:spPr>
        <p:txBody>
          <a:bodyPr/>
          <a:lstStyle/>
          <a:p>
            <a:r>
              <a:rPr lang="en-US" sz="4000" dirty="0">
                <a:latin typeface="Times New Roman" panose="02020603050405020304" pitchFamily="18" charset="0"/>
                <a:cs typeface="Times New Roman" panose="02020603050405020304" pitchFamily="18" charset="0"/>
              </a:rPr>
              <a:t>IT20156206 | Data Science</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6604EBD5-AEC8-433D-AE90-9461D8567F80}"/>
              </a:ext>
            </a:extLst>
          </p:cNvPr>
          <p:cNvSpPr>
            <a:spLocks noGrp="1"/>
          </p:cNvSpPr>
          <p:nvPr>
            <p:ph idx="1"/>
          </p:nvPr>
        </p:nvSpPr>
        <p:spPr>
          <a:xfrm>
            <a:off x="4507888" y="3627663"/>
            <a:ext cx="10515600" cy="4351338"/>
          </a:xfrm>
        </p:spPr>
        <p:txBody>
          <a:bodyPr>
            <a:normAutofit/>
          </a:bodyPr>
          <a:lstStyle/>
          <a:p>
            <a:pPr marL="0" indent="0">
              <a:buNone/>
            </a:pPr>
            <a:r>
              <a:rPr lang="en-US" sz="5000" b="1" dirty="0">
                <a:solidFill>
                  <a:schemeClr val="accent1"/>
                </a:solidFill>
                <a:latin typeface="Times New Roman" panose="02020603050405020304" pitchFamily="18" charset="0"/>
                <a:cs typeface="Times New Roman" panose="02020603050405020304" pitchFamily="18" charset="0"/>
              </a:rPr>
              <a:t>Rathnasooriya P.U.</a:t>
            </a:r>
          </a:p>
        </p:txBody>
      </p:sp>
      <p:sp>
        <p:nvSpPr>
          <p:cNvPr id="4" name="TextBox 3">
            <a:extLst>
              <a:ext uri="{FF2B5EF4-FFF2-40B4-BE49-F238E27FC236}">
                <a16:creationId xmlns:a16="http://schemas.microsoft.com/office/drawing/2014/main" xmlns="" id="{5720D156-6F9E-4667-8E5E-4A111B6ECA58}"/>
              </a:ext>
            </a:extLst>
          </p:cNvPr>
          <p:cNvSpPr txBox="1"/>
          <p:nvPr/>
        </p:nvSpPr>
        <p:spPr>
          <a:xfrm>
            <a:off x="5827222" y="324197"/>
            <a:ext cx="6084916" cy="1231106"/>
          </a:xfrm>
          <a:prstGeom prst="rect">
            <a:avLst/>
          </a:prstGeom>
          <a:noFill/>
        </p:spPr>
        <p:txBody>
          <a:bodyPr wrap="square" rtlCol="0">
            <a:spAutoFit/>
          </a:bodyPr>
          <a:lstStyle/>
          <a:p>
            <a:pPr algn="ctr"/>
            <a:r>
              <a:rPr lang="en-US" sz="2800" dirty="0">
                <a:effectLst>
                  <a:outerShdw blurRad="38100" dist="38100" dir="2700000" algn="tl">
                    <a:srgbClr val="000000">
                      <a:alpha val="43137"/>
                    </a:srgbClr>
                  </a:outerShdw>
                </a:effectLst>
                <a:latin typeface="Sitka Subheading" panose="02000505000000020004" pitchFamily="2" charset="0"/>
              </a:rPr>
              <a:t>MOTORBIKE DEFECT CHECKER AND PREDICTOR</a:t>
            </a:r>
          </a:p>
          <a:p>
            <a:endParaRPr lang="en-US" dirty="0"/>
          </a:p>
        </p:txBody>
      </p:sp>
      <p:pic>
        <p:nvPicPr>
          <p:cNvPr id="5" name="Content Placeholder 4" descr="A picture containing application&#10;&#10;Description automatically generated">
            <a:extLst>
              <a:ext uri="{FF2B5EF4-FFF2-40B4-BE49-F238E27FC236}">
                <a16:creationId xmlns:a16="http://schemas.microsoft.com/office/drawing/2014/main" xmlns="" id="{492FAEA2-702A-4EA9-AC8F-E12B1A516EA1}"/>
              </a:ext>
            </a:extLst>
          </p:cNvPr>
          <p:cNvPicPr>
            <a:picLocks noChangeAspect="1"/>
          </p:cNvPicPr>
          <p:nvPr/>
        </p:nvPicPr>
        <p:blipFill>
          <a:blip r:embed="rId2"/>
          <a:stretch>
            <a:fillRect/>
          </a:stretch>
        </p:blipFill>
        <p:spPr>
          <a:xfrm>
            <a:off x="69272" y="6355225"/>
            <a:ext cx="2319251" cy="444585"/>
          </a:xfrm>
          <a:prstGeom prst="rect">
            <a:avLst/>
          </a:prstGeom>
        </p:spPr>
      </p:pic>
      <p:pic>
        <p:nvPicPr>
          <p:cNvPr id="6" name="Picture 5">
            <a:extLst>
              <a:ext uri="{FF2B5EF4-FFF2-40B4-BE49-F238E27FC236}">
                <a16:creationId xmlns:a16="http://schemas.microsoft.com/office/drawing/2014/main" xmlns="" id="{5E3C1A57-C526-405E-99A6-0B0D27EA0BF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407" t="42222" r="12963"/>
          <a:stretch/>
        </p:blipFill>
        <p:spPr>
          <a:xfrm>
            <a:off x="1320507" y="2454767"/>
            <a:ext cx="2136031" cy="2345792"/>
          </a:xfrm>
          <a:prstGeom prst="rect">
            <a:avLst/>
          </a:prstGeom>
        </p:spPr>
      </p:pic>
    </p:spTree>
    <p:extLst>
      <p:ext uri="{BB962C8B-B14F-4D97-AF65-F5344CB8AC3E}">
        <p14:creationId xmlns:p14="http://schemas.microsoft.com/office/powerpoint/2010/main" val="31815947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DEA309-DFFC-4F00-B745-C644CD765E7F}"/>
              </a:ext>
            </a:extLst>
          </p:cNvPr>
          <p:cNvSpPr>
            <a:spLocks noGrp="1"/>
          </p:cNvSpPr>
          <p:nvPr>
            <p:ph type="title"/>
          </p:nvPr>
        </p:nvSpPr>
        <p:spPr>
          <a:xfrm>
            <a:off x="622763" y="1572896"/>
            <a:ext cx="10515600" cy="1325563"/>
          </a:xfrm>
        </p:spPr>
        <p:txBody>
          <a:bodyPr>
            <a:normAutofit/>
          </a:bodyPr>
          <a:lstStyle/>
          <a:p>
            <a:r>
              <a:rPr lang="en-US" sz="5400" b="1" dirty="0">
                <a:solidFill>
                  <a:schemeClr val="accent5">
                    <a:lumMod val="75000"/>
                  </a:schemeClr>
                </a:solidFill>
                <a:latin typeface="Times New Roman" panose="02020603050405020304" pitchFamily="18" charset="0"/>
                <a:cs typeface="Times New Roman" panose="02020603050405020304" pitchFamily="18" charset="0"/>
              </a:rPr>
              <a:t>Research Question</a:t>
            </a:r>
            <a:endParaRPr lang="en-US" sz="5400" dirty="0"/>
          </a:p>
        </p:txBody>
      </p:sp>
      <p:sp>
        <p:nvSpPr>
          <p:cNvPr id="3" name="Content Placeholder 2">
            <a:extLst>
              <a:ext uri="{FF2B5EF4-FFF2-40B4-BE49-F238E27FC236}">
                <a16:creationId xmlns:a16="http://schemas.microsoft.com/office/drawing/2014/main" xmlns="" id="{0DBEFC2C-8AC3-44EC-939B-636A05B1DB79}"/>
              </a:ext>
            </a:extLst>
          </p:cNvPr>
          <p:cNvSpPr>
            <a:spLocks noGrp="1"/>
          </p:cNvSpPr>
          <p:nvPr>
            <p:ph idx="1"/>
          </p:nvPr>
        </p:nvSpPr>
        <p:spPr>
          <a:xfrm>
            <a:off x="1225433" y="3013364"/>
            <a:ext cx="9303326" cy="2793076"/>
          </a:xfrm>
        </p:spPr>
        <p:txBody>
          <a:bodyPr>
            <a:normAutofit/>
          </a:bodyPr>
          <a:lstStyle/>
          <a:p>
            <a:pPr marL="0" indent="0">
              <a:buNone/>
            </a:pPr>
            <a:endParaRPr lang="en-US" sz="3200" dirty="0">
              <a:highlight>
                <a:srgbClr val="FFFF00"/>
              </a:highlight>
            </a:endParaRPr>
          </a:p>
          <a:p>
            <a:pPr marL="0" indent="0">
              <a:buNone/>
            </a:pPr>
            <a:r>
              <a:rPr lang="en-US" sz="3600" dirty="0"/>
              <a:t>How to identify Motorbike tyer usage and Life expectancy prediction system with computer vision and a machine learning model.</a:t>
            </a:r>
          </a:p>
          <a:p>
            <a:pPr marL="0" indent="0">
              <a:buNone/>
            </a:pPr>
            <a:endParaRPr lang="en-US" sz="3200" dirty="0">
              <a:highlight>
                <a:srgbClr val="FFFF00"/>
              </a:highlight>
            </a:endParaRPr>
          </a:p>
          <a:p>
            <a:endParaRPr lang="en-US" dirty="0">
              <a:highlight>
                <a:srgbClr val="FFFF00"/>
              </a:highlight>
            </a:endParaRPr>
          </a:p>
          <a:p>
            <a:endParaRPr lang="en-US" dirty="0"/>
          </a:p>
        </p:txBody>
      </p:sp>
      <p:sp>
        <p:nvSpPr>
          <p:cNvPr id="6" name="TextBox 5">
            <a:extLst>
              <a:ext uri="{FF2B5EF4-FFF2-40B4-BE49-F238E27FC236}">
                <a16:creationId xmlns:a16="http://schemas.microsoft.com/office/drawing/2014/main" xmlns="" id="{A47C2CD6-6B22-46DF-B918-165EA1D1F92D}"/>
              </a:ext>
            </a:extLst>
          </p:cNvPr>
          <p:cNvSpPr txBox="1"/>
          <p:nvPr/>
        </p:nvSpPr>
        <p:spPr>
          <a:xfrm>
            <a:off x="6096000" y="340822"/>
            <a:ext cx="6093229" cy="1231106"/>
          </a:xfrm>
          <a:prstGeom prst="rect">
            <a:avLst/>
          </a:prstGeom>
          <a:noFill/>
        </p:spPr>
        <p:txBody>
          <a:bodyPr wrap="square" rtlCol="0">
            <a:spAutoFit/>
          </a:bodyPr>
          <a:lstStyle/>
          <a:p>
            <a:pPr algn="ctr"/>
            <a:r>
              <a:rPr lang="en-US" sz="2800" dirty="0">
                <a:effectLst>
                  <a:outerShdw blurRad="38100" dist="38100" dir="2700000" algn="tl">
                    <a:srgbClr val="000000">
                      <a:alpha val="43137"/>
                    </a:srgbClr>
                  </a:outerShdw>
                </a:effectLst>
                <a:latin typeface="Sitka Subheading" panose="02000505000000020004" pitchFamily="2" charset="0"/>
              </a:rPr>
              <a:t>MOTORBIKE TYER USAGE AND LIFE EXPECTANCY PREDICTOR</a:t>
            </a:r>
          </a:p>
          <a:p>
            <a:endParaRPr lang="en-US" dirty="0"/>
          </a:p>
        </p:txBody>
      </p:sp>
      <p:pic>
        <p:nvPicPr>
          <p:cNvPr id="5" name="Content Placeholder 4" descr="A picture containing application&#10;&#10;Description automatically generated">
            <a:extLst>
              <a:ext uri="{FF2B5EF4-FFF2-40B4-BE49-F238E27FC236}">
                <a16:creationId xmlns:a16="http://schemas.microsoft.com/office/drawing/2014/main" xmlns="" id="{AA4FBF00-6D9C-4089-97A5-03D3982E605C}"/>
              </a:ext>
            </a:extLst>
          </p:cNvPr>
          <p:cNvPicPr>
            <a:picLocks noChangeAspect="1"/>
          </p:cNvPicPr>
          <p:nvPr/>
        </p:nvPicPr>
        <p:blipFill>
          <a:blip r:embed="rId2"/>
          <a:stretch>
            <a:fillRect/>
          </a:stretch>
        </p:blipFill>
        <p:spPr>
          <a:xfrm>
            <a:off x="69272" y="6355225"/>
            <a:ext cx="2319251" cy="444585"/>
          </a:xfrm>
          <a:prstGeom prst="rect">
            <a:avLst/>
          </a:prstGeom>
        </p:spPr>
      </p:pic>
    </p:spTree>
    <p:extLst>
      <p:ext uri="{BB962C8B-B14F-4D97-AF65-F5344CB8AC3E}">
        <p14:creationId xmlns:p14="http://schemas.microsoft.com/office/powerpoint/2010/main" val="470545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7C26BC-E705-4D0C-ACED-F87631404B6F}"/>
              </a:ext>
            </a:extLst>
          </p:cNvPr>
          <p:cNvSpPr>
            <a:spLocks noGrp="1"/>
          </p:cNvSpPr>
          <p:nvPr>
            <p:ph type="title"/>
          </p:nvPr>
        </p:nvSpPr>
        <p:spPr>
          <a:xfrm>
            <a:off x="444385" y="1459170"/>
            <a:ext cx="10515600" cy="1325563"/>
          </a:xfrm>
        </p:spPr>
        <p:txBody>
          <a:bodyPr>
            <a:normAutofit/>
          </a:bodyPr>
          <a:lstStyle/>
          <a:p>
            <a:r>
              <a:rPr lang="en-US" sz="5400" b="1" dirty="0">
                <a:solidFill>
                  <a:schemeClr val="accent5">
                    <a:lumMod val="75000"/>
                  </a:schemeClr>
                </a:solidFill>
                <a:latin typeface="Times New Roman" panose="02020603050405020304" pitchFamily="18" charset="0"/>
                <a:cs typeface="Times New Roman" panose="02020603050405020304" pitchFamily="18" charset="0"/>
              </a:rPr>
              <a:t>Research Methodology </a:t>
            </a:r>
            <a:endParaRPr lang="en-US" sz="5400" dirty="0"/>
          </a:p>
        </p:txBody>
      </p:sp>
      <p:sp>
        <p:nvSpPr>
          <p:cNvPr id="4" name="TextBox 3">
            <a:extLst>
              <a:ext uri="{FF2B5EF4-FFF2-40B4-BE49-F238E27FC236}">
                <a16:creationId xmlns:a16="http://schemas.microsoft.com/office/drawing/2014/main" xmlns="" id="{52D4AE1F-F681-4FEC-B226-21142E5D065F}"/>
              </a:ext>
            </a:extLst>
          </p:cNvPr>
          <p:cNvSpPr txBox="1"/>
          <p:nvPr/>
        </p:nvSpPr>
        <p:spPr>
          <a:xfrm>
            <a:off x="5760720" y="365760"/>
            <a:ext cx="6325985" cy="1231106"/>
          </a:xfrm>
          <a:prstGeom prst="rect">
            <a:avLst/>
          </a:prstGeom>
          <a:noFill/>
        </p:spPr>
        <p:txBody>
          <a:bodyPr wrap="square" rtlCol="0">
            <a:spAutoFit/>
          </a:bodyPr>
          <a:lstStyle/>
          <a:p>
            <a:pPr algn="ctr"/>
            <a:r>
              <a:rPr lang="en-US" sz="2800" dirty="0">
                <a:effectLst>
                  <a:outerShdw blurRad="38100" dist="38100" dir="2700000" algn="tl">
                    <a:srgbClr val="000000">
                      <a:alpha val="43137"/>
                    </a:srgbClr>
                  </a:outerShdw>
                </a:effectLst>
                <a:latin typeface="Sitka Subheading" panose="02000505000000020004" pitchFamily="2" charset="0"/>
              </a:rPr>
              <a:t>MOTORBIKE TYER USAGE AND LIFE EXPECTANCY PREDICTOR</a:t>
            </a:r>
          </a:p>
          <a:p>
            <a:endParaRPr lang="en-US" dirty="0"/>
          </a:p>
        </p:txBody>
      </p:sp>
      <p:pic>
        <p:nvPicPr>
          <p:cNvPr id="6" name="Content Placeholder 4" descr="A picture containing application&#10;&#10;Description automatically generated">
            <a:extLst>
              <a:ext uri="{FF2B5EF4-FFF2-40B4-BE49-F238E27FC236}">
                <a16:creationId xmlns:a16="http://schemas.microsoft.com/office/drawing/2014/main" xmlns="" id="{4869FCBC-0622-415B-9814-B78446BF14A5}"/>
              </a:ext>
            </a:extLst>
          </p:cNvPr>
          <p:cNvPicPr>
            <a:picLocks noChangeAspect="1"/>
          </p:cNvPicPr>
          <p:nvPr/>
        </p:nvPicPr>
        <p:blipFill>
          <a:blip r:embed="rId2"/>
          <a:stretch>
            <a:fillRect/>
          </a:stretch>
        </p:blipFill>
        <p:spPr>
          <a:xfrm>
            <a:off x="69272" y="6355225"/>
            <a:ext cx="2319251" cy="444585"/>
          </a:xfrm>
          <a:prstGeom prst="rect">
            <a:avLst/>
          </a:prstGeom>
        </p:spPr>
      </p:pic>
      <p:sp>
        <p:nvSpPr>
          <p:cNvPr id="3" name="Rectangle 2">
            <a:extLst>
              <a:ext uri="{FF2B5EF4-FFF2-40B4-BE49-F238E27FC236}">
                <a16:creationId xmlns:a16="http://schemas.microsoft.com/office/drawing/2014/main" xmlns="" id="{D2F38D5C-E3E2-4467-A560-EF1659321C20}"/>
              </a:ext>
            </a:extLst>
          </p:cNvPr>
          <p:cNvSpPr/>
          <p:nvPr/>
        </p:nvSpPr>
        <p:spPr>
          <a:xfrm>
            <a:off x="1805592" y="2993822"/>
            <a:ext cx="9674283" cy="2339102"/>
          </a:xfrm>
          <a:prstGeom prst="rect">
            <a:avLst/>
          </a:prstGeom>
        </p:spPr>
        <p:txBody>
          <a:bodyPr wrap="square">
            <a:spAutoFit/>
          </a:bodyPr>
          <a:lstStyle/>
          <a:p>
            <a:pPr marL="457200" indent="-457200">
              <a:buFont typeface="Arial" panose="020B0604020202020204" pitchFamily="34" charset="0"/>
              <a:buChar char="•"/>
            </a:pPr>
            <a:r>
              <a:rPr lang="en-US" sz="2600" dirty="0"/>
              <a:t>Capture images of </a:t>
            </a:r>
            <a:r>
              <a:rPr lang="en-US" sz="2600" dirty="0" err="1"/>
              <a:t>tyres</a:t>
            </a:r>
            <a:r>
              <a:rPr lang="en-US" sz="2600" dirty="0"/>
              <a:t>.</a:t>
            </a:r>
          </a:p>
          <a:p>
            <a:pPr marL="800100" lvl="1" indent="-342900">
              <a:buFont typeface="Wingdings" panose="05000000000000000000" pitchFamily="2" charset="2"/>
              <a:buChar char="Ø"/>
            </a:pPr>
            <a:r>
              <a:rPr lang="en-US" sz="2000" dirty="0"/>
              <a:t>Here user can capture or upload an image of a </a:t>
            </a:r>
            <a:r>
              <a:rPr lang="en-US" sz="2000" dirty="0" err="1"/>
              <a:t>tyre</a:t>
            </a:r>
            <a:r>
              <a:rPr lang="en-US" sz="2000" dirty="0"/>
              <a:t> and predict usage and life expectancy.</a:t>
            </a:r>
          </a:p>
          <a:p>
            <a:pPr marL="457200" indent="-457200">
              <a:buFont typeface="Arial" panose="020B0604020202020204" pitchFamily="34" charset="0"/>
              <a:buChar char="•"/>
            </a:pPr>
            <a:r>
              <a:rPr lang="en-US" sz="2600" dirty="0"/>
              <a:t>Output the usage details and Life expectancy.</a:t>
            </a:r>
          </a:p>
          <a:p>
            <a:pPr lvl="1"/>
            <a:endParaRPr lang="en-US" sz="2800" dirty="0">
              <a:highlight>
                <a:srgbClr val="FFFF00"/>
              </a:highlight>
            </a:endParaRPr>
          </a:p>
          <a:p>
            <a:pPr marL="285750" indent="-285750">
              <a:buFont typeface="Arial" panose="020B0604020202020204" pitchFamily="34" charset="0"/>
              <a:buChar char="•"/>
            </a:pPr>
            <a:endParaRPr lang="en-US" sz="2600" dirty="0"/>
          </a:p>
        </p:txBody>
      </p:sp>
      <p:pic>
        <p:nvPicPr>
          <p:cNvPr id="8" name="Picture 7">
            <a:extLst>
              <a:ext uri="{FF2B5EF4-FFF2-40B4-BE49-F238E27FC236}">
                <a16:creationId xmlns:a16="http://schemas.microsoft.com/office/drawing/2014/main" xmlns="" id="{5182E9C7-176A-4042-A269-62246853F9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32027" y="4124874"/>
            <a:ext cx="2796489" cy="2547912"/>
          </a:xfrm>
          <a:prstGeom prst="rect">
            <a:avLst/>
          </a:prstGeom>
        </p:spPr>
      </p:pic>
      <p:sp>
        <p:nvSpPr>
          <p:cNvPr id="5" name="Rectangle 4">
            <a:extLst>
              <a:ext uri="{FF2B5EF4-FFF2-40B4-BE49-F238E27FC236}">
                <a16:creationId xmlns:a16="http://schemas.microsoft.com/office/drawing/2014/main" xmlns="" id="{2367E8C7-6B4C-4C64-B273-6901EF9A9888}"/>
              </a:ext>
            </a:extLst>
          </p:cNvPr>
          <p:cNvSpPr/>
          <p:nvPr/>
        </p:nvSpPr>
        <p:spPr>
          <a:xfrm>
            <a:off x="3278331" y="6392851"/>
            <a:ext cx="4827219" cy="369332"/>
          </a:xfrm>
          <a:prstGeom prst="rect">
            <a:avLst/>
          </a:prstGeom>
        </p:spPr>
        <p:txBody>
          <a:bodyPr wrap="none">
            <a:spAutoFit/>
          </a:bodyPr>
          <a:lstStyle/>
          <a:p>
            <a:r>
              <a:rPr lang="en-US" b="1" dirty="0"/>
              <a:t>IT20156206 </a:t>
            </a:r>
            <a:r>
              <a:rPr lang="en-US" dirty="0"/>
              <a:t>|   Rathnasooriya P. U |   TMP-23-383</a:t>
            </a:r>
          </a:p>
        </p:txBody>
      </p:sp>
    </p:spTree>
    <p:extLst>
      <p:ext uri="{BB962C8B-B14F-4D97-AF65-F5344CB8AC3E}">
        <p14:creationId xmlns:p14="http://schemas.microsoft.com/office/powerpoint/2010/main" val="20279158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7C26BC-E705-4D0C-ACED-F87631404B6F}"/>
              </a:ext>
            </a:extLst>
          </p:cNvPr>
          <p:cNvSpPr>
            <a:spLocks noGrp="1"/>
          </p:cNvSpPr>
          <p:nvPr>
            <p:ph type="title"/>
          </p:nvPr>
        </p:nvSpPr>
        <p:spPr>
          <a:xfrm>
            <a:off x="236566" y="1249936"/>
            <a:ext cx="10515600" cy="1325563"/>
          </a:xfrm>
        </p:spPr>
        <p:txBody>
          <a:bodyPr>
            <a:normAutofit/>
          </a:bodyPr>
          <a:lstStyle/>
          <a:p>
            <a:r>
              <a:rPr lang="en-US" b="1" dirty="0">
                <a:solidFill>
                  <a:schemeClr val="accent5">
                    <a:lumMod val="75000"/>
                  </a:schemeClr>
                </a:solidFill>
                <a:latin typeface="Times New Roman" panose="02020603050405020304" pitchFamily="18" charset="0"/>
                <a:cs typeface="Times New Roman" panose="02020603050405020304" pitchFamily="18" charset="0"/>
              </a:rPr>
              <a:t>Component Architecture Diagram </a:t>
            </a:r>
            <a:endParaRPr lang="en-US" dirty="0"/>
          </a:p>
        </p:txBody>
      </p:sp>
      <p:sp>
        <p:nvSpPr>
          <p:cNvPr id="4" name="TextBox 3">
            <a:extLst>
              <a:ext uri="{FF2B5EF4-FFF2-40B4-BE49-F238E27FC236}">
                <a16:creationId xmlns:a16="http://schemas.microsoft.com/office/drawing/2014/main" xmlns="" id="{52D4AE1F-F681-4FEC-B226-21142E5D065F}"/>
              </a:ext>
            </a:extLst>
          </p:cNvPr>
          <p:cNvSpPr txBox="1"/>
          <p:nvPr/>
        </p:nvSpPr>
        <p:spPr>
          <a:xfrm>
            <a:off x="5866015" y="185403"/>
            <a:ext cx="6325985" cy="1231106"/>
          </a:xfrm>
          <a:prstGeom prst="rect">
            <a:avLst/>
          </a:prstGeom>
          <a:noFill/>
        </p:spPr>
        <p:txBody>
          <a:bodyPr wrap="square" rtlCol="0">
            <a:spAutoFit/>
          </a:bodyPr>
          <a:lstStyle/>
          <a:p>
            <a:pPr algn="ctr"/>
            <a:r>
              <a:rPr lang="en-US" sz="2800" dirty="0">
                <a:effectLst>
                  <a:outerShdw blurRad="38100" dist="38100" dir="2700000" algn="tl">
                    <a:srgbClr val="000000">
                      <a:alpha val="43137"/>
                    </a:srgbClr>
                  </a:outerShdw>
                </a:effectLst>
                <a:latin typeface="Sitka Subheading" panose="02000505000000020004" pitchFamily="2" charset="0"/>
              </a:rPr>
              <a:t>MOTORBIKE TYER USAGE AND LIFE EXPECTANCY PREDICTOR</a:t>
            </a:r>
          </a:p>
          <a:p>
            <a:endParaRPr lang="en-US" dirty="0"/>
          </a:p>
        </p:txBody>
      </p:sp>
      <p:pic>
        <p:nvPicPr>
          <p:cNvPr id="6" name="Content Placeholder 4" descr="A picture containing application&#10;&#10;Description automatically generated">
            <a:extLst>
              <a:ext uri="{FF2B5EF4-FFF2-40B4-BE49-F238E27FC236}">
                <a16:creationId xmlns:a16="http://schemas.microsoft.com/office/drawing/2014/main" xmlns="" id="{4869FCBC-0622-415B-9814-B78446BF14A5}"/>
              </a:ext>
            </a:extLst>
          </p:cNvPr>
          <p:cNvPicPr>
            <a:picLocks noChangeAspect="1"/>
          </p:cNvPicPr>
          <p:nvPr/>
        </p:nvPicPr>
        <p:blipFill>
          <a:blip r:embed="rId2"/>
          <a:stretch>
            <a:fillRect/>
          </a:stretch>
        </p:blipFill>
        <p:spPr>
          <a:xfrm>
            <a:off x="69272" y="6355225"/>
            <a:ext cx="2319251" cy="444585"/>
          </a:xfrm>
          <a:prstGeom prst="rect">
            <a:avLst/>
          </a:prstGeom>
        </p:spPr>
      </p:pic>
      <p:sp>
        <p:nvSpPr>
          <p:cNvPr id="3" name="Rectangle 2">
            <a:extLst>
              <a:ext uri="{FF2B5EF4-FFF2-40B4-BE49-F238E27FC236}">
                <a16:creationId xmlns:a16="http://schemas.microsoft.com/office/drawing/2014/main" xmlns="" id="{D2F38D5C-E3E2-4467-A560-EF1659321C20}"/>
              </a:ext>
            </a:extLst>
          </p:cNvPr>
          <p:cNvSpPr/>
          <p:nvPr/>
        </p:nvSpPr>
        <p:spPr>
          <a:xfrm>
            <a:off x="1805592" y="2993822"/>
            <a:ext cx="9674283" cy="923330"/>
          </a:xfrm>
          <a:prstGeom prst="rect">
            <a:avLst/>
          </a:prstGeom>
        </p:spPr>
        <p:txBody>
          <a:bodyPr wrap="square">
            <a:spAutoFit/>
          </a:bodyPr>
          <a:lstStyle/>
          <a:p>
            <a:pPr lvl="1"/>
            <a:endParaRPr lang="en-US" sz="2800" dirty="0">
              <a:highlight>
                <a:srgbClr val="FFFF00"/>
              </a:highlight>
            </a:endParaRPr>
          </a:p>
          <a:p>
            <a:pPr marL="285750" indent="-285750">
              <a:buFont typeface="Arial" panose="020B0604020202020204" pitchFamily="34" charset="0"/>
              <a:buChar char="•"/>
            </a:pPr>
            <a:endParaRPr lang="en-US" sz="2600" dirty="0"/>
          </a:p>
        </p:txBody>
      </p:sp>
      <p:sp>
        <p:nvSpPr>
          <p:cNvPr id="5" name="Rectangle 4">
            <a:extLst>
              <a:ext uri="{FF2B5EF4-FFF2-40B4-BE49-F238E27FC236}">
                <a16:creationId xmlns:a16="http://schemas.microsoft.com/office/drawing/2014/main" xmlns="" id="{2367E8C7-6B4C-4C64-B273-6901EF9A9888}"/>
              </a:ext>
            </a:extLst>
          </p:cNvPr>
          <p:cNvSpPr/>
          <p:nvPr/>
        </p:nvSpPr>
        <p:spPr>
          <a:xfrm>
            <a:off x="3278331" y="6392851"/>
            <a:ext cx="4827219" cy="369332"/>
          </a:xfrm>
          <a:prstGeom prst="rect">
            <a:avLst/>
          </a:prstGeom>
        </p:spPr>
        <p:txBody>
          <a:bodyPr wrap="none">
            <a:spAutoFit/>
          </a:bodyPr>
          <a:lstStyle/>
          <a:p>
            <a:r>
              <a:rPr lang="en-US" b="1" dirty="0"/>
              <a:t>IT20156206 </a:t>
            </a:r>
            <a:r>
              <a:rPr lang="en-US" dirty="0"/>
              <a:t>|   Rathnasooriya P. U |   TMP-23-383</a:t>
            </a:r>
          </a:p>
        </p:txBody>
      </p:sp>
      <p:pic>
        <p:nvPicPr>
          <p:cNvPr id="9" name="Picture 8">
            <a:extLst>
              <a:ext uri="{FF2B5EF4-FFF2-40B4-BE49-F238E27FC236}">
                <a16:creationId xmlns:a16="http://schemas.microsoft.com/office/drawing/2014/main" xmlns="" id="{100D1B99-447A-4C1F-840D-B4AC1206CE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5409" y="2669967"/>
            <a:ext cx="9376757" cy="3389190"/>
          </a:xfrm>
          <a:prstGeom prst="rect">
            <a:avLst/>
          </a:prstGeom>
        </p:spPr>
      </p:pic>
    </p:spTree>
    <p:extLst>
      <p:ext uri="{BB962C8B-B14F-4D97-AF65-F5344CB8AC3E}">
        <p14:creationId xmlns:p14="http://schemas.microsoft.com/office/powerpoint/2010/main" val="35471435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52D4AE1F-F681-4FEC-B226-21142E5D065F}"/>
              </a:ext>
            </a:extLst>
          </p:cNvPr>
          <p:cNvSpPr txBox="1"/>
          <p:nvPr/>
        </p:nvSpPr>
        <p:spPr>
          <a:xfrm>
            <a:off x="5760720" y="365760"/>
            <a:ext cx="6325985" cy="1231106"/>
          </a:xfrm>
          <a:prstGeom prst="rect">
            <a:avLst/>
          </a:prstGeom>
          <a:noFill/>
        </p:spPr>
        <p:txBody>
          <a:bodyPr wrap="square" rtlCol="0">
            <a:spAutoFit/>
          </a:bodyPr>
          <a:lstStyle/>
          <a:p>
            <a:pPr algn="ctr"/>
            <a:r>
              <a:rPr lang="en-US" sz="2800" dirty="0">
                <a:effectLst>
                  <a:outerShdw blurRad="38100" dist="38100" dir="2700000" algn="tl">
                    <a:srgbClr val="000000">
                      <a:alpha val="43137"/>
                    </a:srgbClr>
                  </a:outerShdw>
                </a:effectLst>
                <a:latin typeface="Sitka Subheading" panose="02000505000000020004" pitchFamily="2" charset="0"/>
              </a:rPr>
              <a:t>MOTORBIKE TYER USAGE AND LIFE EXPECTANCY PREDICTOR</a:t>
            </a:r>
          </a:p>
          <a:p>
            <a:endParaRPr lang="en-US" dirty="0"/>
          </a:p>
        </p:txBody>
      </p:sp>
      <p:pic>
        <p:nvPicPr>
          <p:cNvPr id="6" name="Content Placeholder 4" descr="A picture containing application&#10;&#10;Description automatically generated">
            <a:extLst>
              <a:ext uri="{FF2B5EF4-FFF2-40B4-BE49-F238E27FC236}">
                <a16:creationId xmlns:a16="http://schemas.microsoft.com/office/drawing/2014/main" xmlns="" id="{B9691C46-0736-465D-8971-477E9DB82853}"/>
              </a:ext>
            </a:extLst>
          </p:cNvPr>
          <p:cNvPicPr>
            <a:picLocks noChangeAspect="1"/>
          </p:cNvPicPr>
          <p:nvPr/>
        </p:nvPicPr>
        <p:blipFill>
          <a:blip r:embed="rId2"/>
          <a:stretch>
            <a:fillRect/>
          </a:stretch>
        </p:blipFill>
        <p:spPr>
          <a:xfrm>
            <a:off x="69272" y="6355225"/>
            <a:ext cx="2319251" cy="444585"/>
          </a:xfrm>
          <a:prstGeom prst="rect">
            <a:avLst/>
          </a:prstGeom>
        </p:spPr>
      </p:pic>
      <p:sp>
        <p:nvSpPr>
          <p:cNvPr id="3" name="Arrow: Pentagon 2">
            <a:extLst>
              <a:ext uri="{FF2B5EF4-FFF2-40B4-BE49-F238E27FC236}">
                <a16:creationId xmlns:a16="http://schemas.microsoft.com/office/drawing/2014/main" xmlns="" id="{96C05C98-DDA8-46A0-8B16-5B6D44373D5E}"/>
              </a:ext>
            </a:extLst>
          </p:cNvPr>
          <p:cNvSpPr/>
          <p:nvPr/>
        </p:nvSpPr>
        <p:spPr>
          <a:xfrm>
            <a:off x="623454" y="365760"/>
            <a:ext cx="3250277" cy="251044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xmlns="" id="{CDBA6D14-A824-4F33-AB3E-5D175EB413BA}"/>
              </a:ext>
            </a:extLst>
          </p:cNvPr>
          <p:cNvSpPr txBox="1"/>
          <p:nvPr/>
        </p:nvSpPr>
        <p:spPr>
          <a:xfrm>
            <a:off x="856213" y="1119812"/>
            <a:ext cx="2219498" cy="954107"/>
          </a:xfrm>
          <a:prstGeom prst="rect">
            <a:avLst/>
          </a:prstGeom>
          <a:noFill/>
        </p:spPr>
        <p:txBody>
          <a:bodyPr wrap="square" rtlCol="0">
            <a:spAutoFit/>
          </a:bodyPr>
          <a:lstStyle/>
          <a:p>
            <a:r>
              <a:rPr lang="en-GB" sz="2800" b="1" dirty="0">
                <a:solidFill>
                  <a:schemeClr val="bg1"/>
                </a:solidFill>
              </a:rPr>
              <a:t>Completion</a:t>
            </a:r>
            <a:r>
              <a:rPr lang="en-US" sz="2800" b="1" dirty="0">
                <a:solidFill>
                  <a:schemeClr val="bg1"/>
                </a:solidFill>
              </a:rPr>
              <a:t> of the System</a:t>
            </a:r>
            <a:endParaRPr lang="en-US" sz="2800" dirty="0">
              <a:solidFill>
                <a:schemeClr val="bg1"/>
              </a:solidFill>
            </a:endParaRPr>
          </a:p>
        </p:txBody>
      </p:sp>
      <p:graphicFrame>
        <p:nvGraphicFramePr>
          <p:cNvPr id="8" name="Table 8">
            <a:extLst>
              <a:ext uri="{FF2B5EF4-FFF2-40B4-BE49-F238E27FC236}">
                <a16:creationId xmlns:a16="http://schemas.microsoft.com/office/drawing/2014/main" xmlns="" id="{951D7765-E025-49B1-AB3E-1B5EFA940B7E}"/>
              </a:ext>
            </a:extLst>
          </p:cNvPr>
          <p:cNvGraphicFramePr>
            <a:graphicFrameLocks noGrp="1"/>
          </p:cNvGraphicFramePr>
          <p:nvPr>
            <p:extLst>
              <p:ext uri="{D42A27DB-BD31-4B8C-83A1-F6EECF244321}">
                <p14:modId xmlns:p14="http://schemas.microsoft.com/office/powerpoint/2010/main" val="2664540150"/>
              </p:ext>
            </p:extLst>
          </p:nvPr>
        </p:nvGraphicFramePr>
        <p:xfrm>
          <a:off x="4364181" y="2709949"/>
          <a:ext cx="7029796" cy="3225336"/>
        </p:xfrm>
        <a:graphic>
          <a:graphicData uri="http://schemas.openxmlformats.org/drawingml/2006/table">
            <a:tbl>
              <a:tblPr firstRow="1" bandRow="1">
                <a:tableStyleId>{5C22544A-7EE6-4342-B048-85BDC9FD1C3A}</a:tableStyleId>
              </a:tblPr>
              <a:tblGrid>
                <a:gridCol w="3514898">
                  <a:extLst>
                    <a:ext uri="{9D8B030D-6E8A-4147-A177-3AD203B41FA5}">
                      <a16:colId xmlns:a16="http://schemas.microsoft.com/office/drawing/2014/main" xmlns="" val="2677227409"/>
                    </a:ext>
                  </a:extLst>
                </a:gridCol>
                <a:gridCol w="3514898">
                  <a:extLst>
                    <a:ext uri="{9D8B030D-6E8A-4147-A177-3AD203B41FA5}">
                      <a16:colId xmlns:a16="http://schemas.microsoft.com/office/drawing/2014/main" xmlns="" val="2761032087"/>
                    </a:ext>
                  </a:extLst>
                </a:gridCol>
              </a:tblGrid>
              <a:tr h="806334">
                <a:tc>
                  <a:txBody>
                    <a:bodyPr/>
                    <a:lstStyle/>
                    <a:p>
                      <a:r>
                        <a:rPr lang="en-US" sz="2800" dirty="0"/>
                        <a:t>Component </a:t>
                      </a:r>
                    </a:p>
                  </a:txBody>
                  <a:tcPr/>
                </a:tc>
                <a:tc>
                  <a:txBody>
                    <a:bodyPr/>
                    <a:lstStyle/>
                    <a:p>
                      <a:r>
                        <a:rPr lang="en-US" sz="2800" dirty="0"/>
                        <a:t>Status of Completion </a:t>
                      </a:r>
                    </a:p>
                  </a:txBody>
                  <a:tcPr/>
                </a:tc>
                <a:extLst>
                  <a:ext uri="{0D108BD9-81ED-4DB2-BD59-A6C34878D82A}">
                    <a16:rowId xmlns:a16="http://schemas.microsoft.com/office/drawing/2014/main" xmlns="" val="817923331"/>
                  </a:ext>
                </a:extLst>
              </a:tr>
              <a:tr h="806334">
                <a:tc>
                  <a:txBody>
                    <a:bodyPr/>
                    <a:lstStyle/>
                    <a:p>
                      <a:r>
                        <a:rPr lang="en-US" dirty="0"/>
                        <a:t>Models</a:t>
                      </a:r>
                    </a:p>
                  </a:txBody>
                  <a:tcPr/>
                </a:tc>
                <a:tc>
                  <a:txBody>
                    <a:bodyPr/>
                    <a:lstStyle/>
                    <a:p>
                      <a:r>
                        <a:rPr lang="en-US" dirty="0"/>
                        <a:t>Completed</a:t>
                      </a:r>
                    </a:p>
                  </a:txBody>
                  <a:tcPr/>
                </a:tc>
                <a:extLst>
                  <a:ext uri="{0D108BD9-81ED-4DB2-BD59-A6C34878D82A}">
                    <a16:rowId xmlns:a16="http://schemas.microsoft.com/office/drawing/2014/main" xmlns="" val="2530348574"/>
                  </a:ext>
                </a:extLst>
              </a:tr>
              <a:tr h="806334">
                <a:tc>
                  <a:txBody>
                    <a:bodyPr/>
                    <a:lstStyle/>
                    <a:p>
                      <a:r>
                        <a:rPr lang="en-US" dirty="0"/>
                        <a:t>Front</a:t>
                      </a:r>
                      <a:r>
                        <a:rPr lang="en-US" baseline="0" dirty="0"/>
                        <a:t> end</a:t>
                      </a:r>
                      <a:endParaRPr lang="en-US" dirty="0"/>
                    </a:p>
                  </a:txBody>
                  <a:tcPr/>
                </a:tc>
                <a:tc>
                  <a:txBody>
                    <a:bodyPr/>
                    <a:lstStyle/>
                    <a:p>
                      <a:r>
                        <a:rPr lang="en-US" dirty="0"/>
                        <a:t>Completed</a:t>
                      </a:r>
                    </a:p>
                  </a:txBody>
                  <a:tcPr/>
                </a:tc>
                <a:extLst>
                  <a:ext uri="{0D108BD9-81ED-4DB2-BD59-A6C34878D82A}">
                    <a16:rowId xmlns:a16="http://schemas.microsoft.com/office/drawing/2014/main" xmlns="" val="1676046357"/>
                  </a:ext>
                </a:extLst>
              </a:tr>
              <a:tr h="806334">
                <a:tc>
                  <a:txBody>
                    <a:bodyPr/>
                    <a:lstStyle/>
                    <a:p>
                      <a:r>
                        <a:rPr lang="en-US" dirty="0"/>
                        <a:t>Back end</a:t>
                      </a:r>
                    </a:p>
                  </a:txBody>
                  <a:tcPr/>
                </a:tc>
                <a:tc>
                  <a:txBody>
                    <a:bodyPr/>
                    <a:lstStyle/>
                    <a:p>
                      <a:r>
                        <a:rPr lang="en-US" dirty="0"/>
                        <a:t>Completed</a:t>
                      </a:r>
                    </a:p>
                  </a:txBody>
                  <a:tcPr/>
                </a:tc>
                <a:extLst>
                  <a:ext uri="{0D108BD9-81ED-4DB2-BD59-A6C34878D82A}">
                    <a16:rowId xmlns:a16="http://schemas.microsoft.com/office/drawing/2014/main" xmlns="" val="457639268"/>
                  </a:ext>
                </a:extLst>
              </a:tr>
            </a:tbl>
          </a:graphicData>
        </a:graphic>
      </p:graphicFrame>
      <p:pic>
        <p:nvPicPr>
          <p:cNvPr id="10" name="Picture 9">
            <a:extLst>
              <a:ext uri="{FF2B5EF4-FFF2-40B4-BE49-F238E27FC236}">
                <a16:creationId xmlns:a16="http://schemas.microsoft.com/office/drawing/2014/main" xmlns="" id="{E4DCFC71-893A-4CC6-8F29-5142406338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7035">
            <a:off x="441385" y="3931246"/>
            <a:ext cx="2068294" cy="2385416"/>
          </a:xfrm>
          <a:prstGeom prst="rect">
            <a:avLst/>
          </a:prstGeom>
        </p:spPr>
      </p:pic>
    </p:spTree>
    <p:extLst>
      <p:ext uri="{BB962C8B-B14F-4D97-AF65-F5344CB8AC3E}">
        <p14:creationId xmlns:p14="http://schemas.microsoft.com/office/powerpoint/2010/main" val="33083589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7C26BC-E705-4D0C-ACED-F87631404B6F}"/>
              </a:ext>
            </a:extLst>
          </p:cNvPr>
          <p:cNvSpPr>
            <a:spLocks noGrp="1"/>
          </p:cNvSpPr>
          <p:nvPr>
            <p:ph type="title"/>
          </p:nvPr>
        </p:nvSpPr>
        <p:spPr>
          <a:xfrm>
            <a:off x="1441365" y="2799714"/>
            <a:ext cx="10515600" cy="1325563"/>
          </a:xfrm>
        </p:spPr>
        <p:txBody>
          <a:bodyPr>
            <a:normAutofit/>
          </a:bodyPr>
          <a:lstStyle/>
          <a:p>
            <a:r>
              <a:rPr lang="en-US" sz="6600" b="1" dirty="0">
                <a:solidFill>
                  <a:schemeClr val="accent5">
                    <a:lumMod val="75000"/>
                  </a:schemeClr>
                </a:solidFill>
                <a:latin typeface="Times New Roman" panose="02020603050405020304" pitchFamily="18" charset="0"/>
                <a:cs typeface="Times New Roman" panose="02020603050405020304" pitchFamily="18" charset="0"/>
              </a:rPr>
              <a:t>Progress up to now</a:t>
            </a:r>
            <a:endParaRPr lang="en-US" sz="6600" dirty="0"/>
          </a:p>
        </p:txBody>
      </p:sp>
      <p:sp>
        <p:nvSpPr>
          <p:cNvPr id="4" name="TextBox 3">
            <a:extLst>
              <a:ext uri="{FF2B5EF4-FFF2-40B4-BE49-F238E27FC236}">
                <a16:creationId xmlns:a16="http://schemas.microsoft.com/office/drawing/2014/main" xmlns="" id="{52D4AE1F-F681-4FEC-B226-21142E5D065F}"/>
              </a:ext>
            </a:extLst>
          </p:cNvPr>
          <p:cNvSpPr txBox="1"/>
          <p:nvPr/>
        </p:nvSpPr>
        <p:spPr>
          <a:xfrm>
            <a:off x="5760720" y="365760"/>
            <a:ext cx="6325985" cy="1231106"/>
          </a:xfrm>
          <a:prstGeom prst="rect">
            <a:avLst/>
          </a:prstGeom>
          <a:noFill/>
        </p:spPr>
        <p:txBody>
          <a:bodyPr wrap="square" rtlCol="0">
            <a:spAutoFit/>
          </a:bodyPr>
          <a:lstStyle/>
          <a:p>
            <a:pPr algn="ctr"/>
            <a:r>
              <a:rPr lang="en-US" sz="2800" dirty="0">
                <a:effectLst>
                  <a:outerShdw blurRad="38100" dist="38100" dir="2700000" algn="tl">
                    <a:srgbClr val="000000">
                      <a:alpha val="43137"/>
                    </a:srgbClr>
                  </a:outerShdw>
                </a:effectLst>
                <a:latin typeface="Sitka Subheading" panose="02000505000000020004" pitchFamily="2" charset="0"/>
              </a:rPr>
              <a:t>MOTORBIKE TYER USAGE AND LIFE EXPECTANCY PREDICTOR</a:t>
            </a:r>
          </a:p>
          <a:p>
            <a:endParaRPr lang="en-US" dirty="0"/>
          </a:p>
        </p:txBody>
      </p:sp>
      <p:pic>
        <p:nvPicPr>
          <p:cNvPr id="6" name="Content Placeholder 4" descr="A picture containing application&#10;&#10;Description automatically generated">
            <a:extLst>
              <a:ext uri="{FF2B5EF4-FFF2-40B4-BE49-F238E27FC236}">
                <a16:creationId xmlns:a16="http://schemas.microsoft.com/office/drawing/2014/main" xmlns="" id="{B9691C46-0736-465D-8971-477E9DB82853}"/>
              </a:ext>
            </a:extLst>
          </p:cNvPr>
          <p:cNvPicPr>
            <a:picLocks noChangeAspect="1"/>
          </p:cNvPicPr>
          <p:nvPr/>
        </p:nvPicPr>
        <p:blipFill>
          <a:blip r:embed="rId2"/>
          <a:stretch>
            <a:fillRect/>
          </a:stretch>
        </p:blipFill>
        <p:spPr>
          <a:xfrm>
            <a:off x="69272" y="6355225"/>
            <a:ext cx="2319251" cy="444585"/>
          </a:xfrm>
          <a:prstGeom prst="rect">
            <a:avLst/>
          </a:prstGeom>
        </p:spPr>
      </p:pic>
      <p:sp>
        <p:nvSpPr>
          <p:cNvPr id="7" name="TextBox 6">
            <a:extLst>
              <a:ext uri="{FF2B5EF4-FFF2-40B4-BE49-F238E27FC236}">
                <a16:creationId xmlns:a16="http://schemas.microsoft.com/office/drawing/2014/main" xmlns="" id="{CDBA6D14-A824-4F33-AB3E-5D175EB413BA}"/>
              </a:ext>
            </a:extLst>
          </p:cNvPr>
          <p:cNvSpPr txBox="1"/>
          <p:nvPr/>
        </p:nvSpPr>
        <p:spPr>
          <a:xfrm>
            <a:off x="798023" y="3837251"/>
            <a:ext cx="2219498" cy="954107"/>
          </a:xfrm>
          <a:prstGeom prst="rect">
            <a:avLst/>
          </a:prstGeom>
          <a:noFill/>
        </p:spPr>
        <p:txBody>
          <a:bodyPr wrap="square" rtlCol="0">
            <a:spAutoFit/>
          </a:bodyPr>
          <a:lstStyle/>
          <a:p>
            <a:r>
              <a:rPr lang="en-GB" sz="2800" b="1" dirty="0">
                <a:solidFill>
                  <a:srgbClr val="FFFFFF"/>
                </a:solidFill>
              </a:rPr>
              <a:t>Completion</a:t>
            </a:r>
            <a:r>
              <a:rPr lang="en-US" sz="2800" b="1" dirty="0">
                <a:solidFill>
                  <a:srgbClr val="FFFFFF"/>
                </a:solidFill>
              </a:rPr>
              <a:t> of the System</a:t>
            </a:r>
            <a:endParaRPr lang="en-US" sz="2800" dirty="0"/>
          </a:p>
        </p:txBody>
      </p:sp>
      <p:pic>
        <p:nvPicPr>
          <p:cNvPr id="10" name="Picture 9">
            <a:extLst>
              <a:ext uri="{FF2B5EF4-FFF2-40B4-BE49-F238E27FC236}">
                <a16:creationId xmlns:a16="http://schemas.microsoft.com/office/drawing/2014/main" xmlns="" id="{D644CEBC-E116-4C51-8AC3-0D5B4B0911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251" y="3902482"/>
            <a:ext cx="3179618" cy="2673474"/>
          </a:xfrm>
          <a:prstGeom prst="rect">
            <a:avLst/>
          </a:prstGeom>
        </p:spPr>
      </p:pic>
      <p:grpSp>
        <p:nvGrpSpPr>
          <p:cNvPr id="11" name="Group 10">
            <a:extLst>
              <a:ext uri="{FF2B5EF4-FFF2-40B4-BE49-F238E27FC236}">
                <a16:creationId xmlns:a16="http://schemas.microsoft.com/office/drawing/2014/main" xmlns="" id="{3FC9EA4C-32F0-4D16-8159-E430394F1CF8}"/>
              </a:ext>
            </a:extLst>
          </p:cNvPr>
          <p:cNvGrpSpPr/>
          <p:nvPr/>
        </p:nvGrpSpPr>
        <p:grpSpPr>
          <a:xfrm flipV="1">
            <a:off x="-81736" y="9135"/>
            <a:ext cx="2470259" cy="2388108"/>
            <a:chOff x="-214779" y="3818987"/>
            <a:chExt cx="3158686" cy="3053641"/>
          </a:xfrm>
        </p:grpSpPr>
        <p:grpSp>
          <p:nvGrpSpPr>
            <p:cNvPr id="12" name="Group 11">
              <a:extLst>
                <a:ext uri="{FF2B5EF4-FFF2-40B4-BE49-F238E27FC236}">
                  <a16:creationId xmlns:a16="http://schemas.microsoft.com/office/drawing/2014/main" xmlns="" id="{BBFD510A-C5A5-4A5A-84A8-C0B5E6395769}"/>
                </a:ext>
              </a:extLst>
            </p:cNvPr>
            <p:cNvGrpSpPr/>
            <p:nvPr/>
          </p:nvGrpSpPr>
          <p:grpSpPr>
            <a:xfrm rot="1587316">
              <a:off x="909065" y="3818987"/>
              <a:ext cx="1555538" cy="2302642"/>
              <a:chOff x="6477000" y="3016250"/>
              <a:chExt cx="1328738" cy="1966913"/>
            </a:xfrm>
          </p:grpSpPr>
          <p:sp>
            <p:nvSpPr>
              <p:cNvPr id="17" name="Freeform 21">
                <a:extLst>
                  <a:ext uri="{FF2B5EF4-FFF2-40B4-BE49-F238E27FC236}">
                    <a16:creationId xmlns:a16="http://schemas.microsoft.com/office/drawing/2014/main" xmlns="" id="{564F891F-FF51-4932-BF57-300AE33B717E}"/>
                  </a:ext>
                </a:extLst>
              </p:cNvPr>
              <p:cNvSpPr>
                <a:spLocks/>
              </p:cNvSpPr>
              <p:nvPr/>
            </p:nvSpPr>
            <p:spPr bwMode="auto">
              <a:xfrm>
                <a:off x="6477000" y="3162300"/>
                <a:ext cx="1328738" cy="1820863"/>
              </a:xfrm>
              <a:custGeom>
                <a:avLst/>
                <a:gdLst>
                  <a:gd name="T0" fmla="*/ 353 w 353"/>
                  <a:gd name="T1" fmla="*/ 461 h 485"/>
                  <a:gd name="T2" fmla="*/ 329 w 353"/>
                  <a:gd name="T3" fmla="*/ 485 h 485"/>
                  <a:gd name="T4" fmla="*/ 24 w 353"/>
                  <a:gd name="T5" fmla="*/ 485 h 485"/>
                  <a:gd name="T6" fmla="*/ 0 w 353"/>
                  <a:gd name="T7" fmla="*/ 461 h 485"/>
                  <a:gd name="T8" fmla="*/ 0 w 353"/>
                  <a:gd name="T9" fmla="*/ 24 h 485"/>
                  <a:gd name="T10" fmla="*/ 24 w 353"/>
                  <a:gd name="T11" fmla="*/ 0 h 485"/>
                  <a:gd name="T12" fmla="*/ 329 w 353"/>
                  <a:gd name="T13" fmla="*/ 0 h 485"/>
                  <a:gd name="T14" fmla="*/ 353 w 353"/>
                  <a:gd name="T15" fmla="*/ 24 h 485"/>
                  <a:gd name="T16" fmla="*/ 353 w 353"/>
                  <a:gd name="T17" fmla="*/ 461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3" h="485">
                    <a:moveTo>
                      <a:pt x="353" y="461"/>
                    </a:moveTo>
                    <a:cubicBezTo>
                      <a:pt x="353" y="475"/>
                      <a:pt x="343" y="485"/>
                      <a:pt x="329" y="485"/>
                    </a:cubicBezTo>
                    <a:cubicBezTo>
                      <a:pt x="24" y="485"/>
                      <a:pt x="24" y="485"/>
                      <a:pt x="24" y="485"/>
                    </a:cubicBezTo>
                    <a:cubicBezTo>
                      <a:pt x="11" y="485"/>
                      <a:pt x="0" y="475"/>
                      <a:pt x="0" y="461"/>
                    </a:cubicBezTo>
                    <a:cubicBezTo>
                      <a:pt x="0" y="24"/>
                      <a:pt x="0" y="24"/>
                      <a:pt x="0" y="24"/>
                    </a:cubicBezTo>
                    <a:cubicBezTo>
                      <a:pt x="0" y="11"/>
                      <a:pt x="11" y="0"/>
                      <a:pt x="24" y="0"/>
                    </a:cubicBezTo>
                    <a:cubicBezTo>
                      <a:pt x="329" y="0"/>
                      <a:pt x="329" y="0"/>
                      <a:pt x="329" y="0"/>
                    </a:cubicBezTo>
                    <a:cubicBezTo>
                      <a:pt x="343" y="0"/>
                      <a:pt x="353" y="11"/>
                      <a:pt x="353" y="24"/>
                    </a:cubicBezTo>
                    <a:lnTo>
                      <a:pt x="353" y="461"/>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22">
                <a:extLst>
                  <a:ext uri="{FF2B5EF4-FFF2-40B4-BE49-F238E27FC236}">
                    <a16:creationId xmlns:a16="http://schemas.microsoft.com/office/drawing/2014/main" xmlns="" id="{1073C461-7198-493E-995F-03467B4E6069}"/>
                  </a:ext>
                </a:extLst>
              </p:cNvPr>
              <p:cNvSpPr>
                <a:spLocks noChangeArrowheads="1"/>
              </p:cNvSpPr>
              <p:nvPr/>
            </p:nvSpPr>
            <p:spPr bwMode="auto">
              <a:xfrm>
                <a:off x="6597650" y="3302000"/>
                <a:ext cx="1087438" cy="1504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3">
                <a:extLst>
                  <a:ext uri="{FF2B5EF4-FFF2-40B4-BE49-F238E27FC236}">
                    <a16:creationId xmlns:a16="http://schemas.microsoft.com/office/drawing/2014/main" xmlns="" id="{5C85B9CC-61B7-463B-87CD-3315B85B725D}"/>
                  </a:ext>
                </a:extLst>
              </p:cNvPr>
              <p:cNvSpPr>
                <a:spLocks/>
              </p:cNvSpPr>
              <p:nvPr/>
            </p:nvSpPr>
            <p:spPr bwMode="auto">
              <a:xfrm>
                <a:off x="6591300" y="3294062"/>
                <a:ext cx="1101725" cy="1520825"/>
              </a:xfrm>
              <a:custGeom>
                <a:avLst/>
                <a:gdLst>
                  <a:gd name="T0" fmla="*/ 689 w 694"/>
                  <a:gd name="T1" fmla="*/ 953 h 958"/>
                  <a:gd name="T2" fmla="*/ 689 w 694"/>
                  <a:gd name="T3" fmla="*/ 948 h 958"/>
                  <a:gd name="T4" fmla="*/ 9 w 694"/>
                  <a:gd name="T5" fmla="*/ 948 h 958"/>
                  <a:gd name="T6" fmla="*/ 9 w 694"/>
                  <a:gd name="T7" fmla="*/ 9 h 958"/>
                  <a:gd name="T8" fmla="*/ 684 w 694"/>
                  <a:gd name="T9" fmla="*/ 9 h 958"/>
                  <a:gd name="T10" fmla="*/ 684 w 694"/>
                  <a:gd name="T11" fmla="*/ 953 h 958"/>
                  <a:gd name="T12" fmla="*/ 689 w 694"/>
                  <a:gd name="T13" fmla="*/ 953 h 958"/>
                  <a:gd name="T14" fmla="*/ 689 w 694"/>
                  <a:gd name="T15" fmla="*/ 948 h 958"/>
                  <a:gd name="T16" fmla="*/ 689 w 694"/>
                  <a:gd name="T17" fmla="*/ 953 h 958"/>
                  <a:gd name="T18" fmla="*/ 694 w 694"/>
                  <a:gd name="T19" fmla="*/ 953 h 958"/>
                  <a:gd name="T20" fmla="*/ 694 w 694"/>
                  <a:gd name="T21" fmla="*/ 0 h 958"/>
                  <a:gd name="T22" fmla="*/ 0 w 694"/>
                  <a:gd name="T23" fmla="*/ 0 h 958"/>
                  <a:gd name="T24" fmla="*/ 0 w 694"/>
                  <a:gd name="T25" fmla="*/ 958 h 958"/>
                  <a:gd name="T26" fmla="*/ 694 w 694"/>
                  <a:gd name="T27" fmla="*/ 958 h 958"/>
                  <a:gd name="T28" fmla="*/ 694 w 694"/>
                  <a:gd name="T29" fmla="*/ 953 h 958"/>
                  <a:gd name="T30" fmla="*/ 689 w 694"/>
                  <a:gd name="T31" fmla="*/ 953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4" h="958">
                    <a:moveTo>
                      <a:pt x="689" y="953"/>
                    </a:moveTo>
                    <a:lnTo>
                      <a:pt x="689" y="948"/>
                    </a:lnTo>
                    <a:lnTo>
                      <a:pt x="9" y="948"/>
                    </a:lnTo>
                    <a:lnTo>
                      <a:pt x="9" y="9"/>
                    </a:lnTo>
                    <a:lnTo>
                      <a:pt x="684" y="9"/>
                    </a:lnTo>
                    <a:lnTo>
                      <a:pt x="684" y="953"/>
                    </a:lnTo>
                    <a:lnTo>
                      <a:pt x="689" y="953"/>
                    </a:lnTo>
                    <a:lnTo>
                      <a:pt x="689" y="948"/>
                    </a:lnTo>
                    <a:lnTo>
                      <a:pt x="689" y="953"/>
                    </a:lnTo>
                    <a:lnTo>
                      <a:pt x="694" y="953"/>
                    </a:lnTo>
                    <a:lnTo>
                      <a:pt x="694" y="0"/>
                    </a:lnTo>
                    <a:lnTo>
                      <a:pt x="0" y="0"/>
                    </a:lnTo>
                    <a:lnTo>
                      <a:pt x="0" y="958"/>
                    </a:lnTo>
                    <a:lnTo>
                      <a:pt x="694" y="958"/>
                    </a:lnTo>
                    <a:lnTo>
                      <a:pt x="694" y="953"/>
                    </a:lnTo>
                    <a:lnTo>
                      <a:pt x="689" y="9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4">
                <a:extLst>
                  <a:ext uri="{FF2B5EF4-FFF2-40B4-BE49-F238E27FC236}">
                    <a16:creationId xmlns:a16="http://schemas.microsoft.com/office/drawing/2014/main" xmlns="" id="{FBFC53DE-E8E6-4B65-A51E-1DBCCD4885C5}"/>
                  </a:ext>
                </a:extLst>
              </p:cNvPr>
              <p:cNvSpPr>
                <a:spLocks/>
              </p:cNvSpPr>
              <p:nvPr/>
            </p:nvSpPr>
            <p:spPr bwMode="auto">
              <a:xfrm>
                <a:off x="6786563" y="3609975"/>
                <a:ext cx="711200" cy="0"/>
              </a:xfrm>
              <a:custGeom>
                <a:avLst/>
                <a:gdLst>
                  <a:gd name="T0" fmla="*/ 0 w 448"/>
                  <a:gd name="T1" fmla="*/ 448 w 448"/>
                  <a:gd name="T2" fmla="*/ 0 w 448"/>
                </a:gdLst>
                <a:ahLst/>
                <a:cxnLst>
                  <a:cxn ang="0">
                    <a:pos x="T0" y="0"/>
                  </a:cxn>
                  <a:cxn ang="0">
                    <a:pos x="T1" y="0"/>
                  </a:cxn>
                  <a:cxn ang="0">
                    <a:pos x="T2" y="0"/>
                  </a:cxn>
                </a:cxnLst>
                <a:rect l="0" t="0" r="r" b="b"/>
                <a:pathLst>
                  <a:path w="448">
                    <a:moveTo>
                      <a:pt x="0" y="0"/>
                    </a:moveTo>
                    <a:lnTo>
                      <a:pt x="44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Line 25">
                <a:extLst>
                  <a:ext uri="{FF2B5EF4-FFF2-40B4-BE49-F238E27FC236}">
                    <a16:creationId xmlns:a16="http://schemas.microsoft.com/office/drawing/2014/main" xmlns="" id="{802664AA-50A7-4786-BD29-A676E1D94979}"/>
                  </a:ext>
                </a:extLst>
              </p:cNvPr>
              <p:cNvSpPr>
                <a:spLocks noChangeShapeType="1"/>
              </p:cNvSpPr>
              <p:nvPr/>
            </p:nvSpPr>
            <p:spPr bwMode="auto">
              <a:xfrm>
                <a:off x="6786563" y="3609975"/>
                <a:ext cx="7112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6">
                <a:extLst>
                  <a:ext uri="{FF2B5EF4-FFF2-40B4-BE49-F238E27FC236}">
                    <a16:creationId xmlns:a16="http://schemas.microsoft.com/office/drawing/2014/main" xmlns="" id="{0841311E-6056-47FE-BA0A-62C1970876B2}"/>
                  </a:ext>
                </a:extLst>
              </p:cNvPr>
              <p:cNvSpPr>
                <a:spLocks/>
              </p:cNvSpPr>
              <p:nvPr/>
            </p:nvSpPr>
            <p:spPr bwMode="auto">
              <a:xfrm>
                <a:off x="6764338" y="3586163"/>
                <a:ext cx="755650" cy="46038"/>
              </a:xfrm>
              <a:custGeom>
                <a:avLst/>
                <a:gdLst>
                  <a:gd name="T0" fmla="*/ 6 w 201"/>
                  <a:gd name="T1" fmla="*/ 12 h 12"/>
                  <a:gd name="T2" fmla="*/ 195 w 201"/>
                  <a:gd name="T3" fmla="*/ 12 h 12"/>
                  <a:gd name="T4" fmla="*/ 201 w 201"/>
                  <a:gd name="T5" fmla="*/ 6 h 12"/>
                  <a:gd name="T6" fmla="*/ 195 w 201"/>
                  <a:gd name="T7" fmla="*/ 0 h 12"/>
                  <a:gd name="T8" fmla="*/ 6 w 201"/>
                  <a:gd name="T9" fmla="*/ 0 h 12"/>
                  <a:gd name="T10" fmla="*/ 0 w 201"/>
                  <a:gd name="T11" fmla="*/ 6 h 12"/>
                  <a:gd name="T12" fmla="*/ 6 w 20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01" h="12">
                    <a:moveTo>
                      <a:pt x="6" y="12"/>
                    </a:moveTo>
                    <a:cubicBezTo>
                      <a:pt x="195" y="12"/>
                      <a:pt x="195" y="12"/>
                      <a:pt x="195" y="12"/>
                    </a:cubicBezTo>
                    <a:cubicBezTo>
                      <a:pt x="199" y="12"/>
                      <a:pt x="201" y="9"/>
                      <a:pt x="201" y="6"/>
                    </a:cubicBezTo>
                    <a:cubicBezTo>
                      <a:pt x="201" y="2"/>
                      <a:pt x="199" y="0"/>
                      <a:pt x="195" y="0"/>
                    </a:cubicBezTo>
                    <a:cubicBezTo>
                      <a:pt x="6" y="0"/>
                      <a:pt x="6" y="0"/>
                      <a:pt x="6" y="0"/>
                    </a:cubicBezTo>
                    <a:cubicBezTo>
                      <a:pt x="3" y="0"/>
                      <a:pt x="0" y="2"/>
                      <a:pt x="0" y="6"/>
                    </a:cubicBezTo>
                    <a:cubicBezTo>
                      <a:pt x="0" y="9"/>
                      <a:pt x="3" y="12"/>
                      <a:pt x="6" y="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7">
                <a:extLst>
                  <a:ext uri="{FF2B5EF4-FFF2-40B4-BE49-F238E27FC236}">
                    <a16:creationId xmlns:a16="http://schemas.microsoft.com/office/drawing/2014/main" xmlns="" id="{CFE0A200-B664-42AE-A310-6359C4FA550D}"/>
                  </a:ext>
                </a:extLst>
              </p:cNvPr>
              <p:cNvSpPr>
                <a:spLocks/>
              </p:cNvSpPr>
              <p:nvPr/>
            </p:nvSpPr>
            <p:spPr bwMode="auto">
              <a:xfrm>
                <a:off x="6721475" y="3759200"/>
                <a:ext cx="839788" cy="0"/>
              </a:xfrm>
              <a:custGeom>
                <a:avLst/>
                <a:gdLst>
                  <a:gd name="T0" fmla="*/ 0 w 529"/>
                  <a:gd name="T1" fmla="*/ 529 w 529"/>
                  <a:gd name="T2" fmla="*/ 0 w 529"/>
                </a:gdLst>
                <a:ahLst/>
                <a:cxnLst>
                  <a:cxn ang="0">
                    <a:pos x="T0" y="0"/>
                  </a:cxn>
                  <a:cxn ang="0">
                    <a:pos x="T1" y="0"/>
                  </a:cxn>
                  <a:cxn ang="0">
                    <a:pos x="T2" y="0"/>
                  </a:cxn>
                </a:cxnLst>
                <a:rect l="0" t="0" r="r" b="b"/>
                <a:pathLst>
                  <a:path w="529">
                    <a:moveTo>
                      <a:pt x="0" y="0"/>
                    </a:moveTo>
                    <a:lnTo>
                      <a:pt x="529"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Line 28">
                <a:extLst>
                  <a:ext uri="{FF2B5EF4-FFF2-40B4-BE49-F238E27FC236}">
                    <a16:creationId xmlns:a16="http://schemas.microsoft.com/office/drawing/2014/main" xmlns="" id="{79F93A46-E11B-4BDD-8F6C-5C6F0B82F6F2}"/>
                  </a:ext>
                </a:extLst>
              </p:cNvPr>
              <p:cNvSpPr>
                <a:spLocks noChangeShapeType="1"/>
              </p:cNvSpPr>
              <p:nvPr/>
            </p:nvSpPr>
            <p:spPr bwMode="auto">
              <a:xfrm>
                <a:off x="6721475" y="3759200"/>
                <a:ext cx="839788"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9">
                <a:extLst>
                  <a:ext uri="{FF2B5EF4-FFF2-40B4-BE49-F238E27FC236}">
                    <a16:creationId xmlns:a16="http://schemas.microsoft.com/office/drawing/2014/main" xmlns="" id="{53474C38-3E8A-4D20-82CB-125672063E53}"/>
                  </a:ext>
                </a:extLst>
              </p:cNvPr>
              <p:cNvSpPr>
                <a:spLocks/>
              </p:cNvSpPr>
              <p:nvPr/>
            </p:nvSpPr>
            <p:spPr bwMode="auto">
              <a:xfrm>
                <a:off x="6699250" y="3736975"/>
                <a:ext cx="884238" cy="44450"/>
              </a:xfrm>
              <a:custGeom>
                <a:avLst/>
                <a:gdLst>
                  <a:gd name="T0" fmla="*/ 6 w 235"/>
                  <a:gd name="T1" fmla="*/ 12 h 12"/>
                  <a:gd name="T2" fmla="*/ 229 w 235"/>
                  <a:gd name="T3" fmla="*/ 12 h 12"/>
                  <a:gd name="T4" fmla="*/ 235 w 235"/>
                  <a:gd name="T5" fmla="*/ 6 h 12"/>
                  <a:gd name="T6" fmla="*/ 229 w 235"/>
                  <a:gd name="T7" fmla="*/ 0 h 12"/>
                  <a:gd name="T8" fmla="*/ 6 w 235"/>
                  <a:gd name="T9" fmla="*/ 0 h 12"/>
                  <a:gd name="T10" fmla="*/ 0 w 235"/>
                  <a:gd name="T11" fmla="*/ 6 h 12"/>
                  <a:gd name="T12" fmla="*/ 6 w 235"/>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35" h="12">
                    <a:moveTo>
                      <a:pt x="6" y="12"/>
                    </a:moveTo>
                    <a:cubicBezTo>
                      <a:pt x="229" y="12"/>
                      <a:pt x="229" y="12"/>
                      <a:pt x="229" y="12"/>
                    </a:cubicBezTo>
                    <a:cubicBezTo>
                      <a:pt x="232" y="12"/>
                      <a:pt x="235" y="10"/>
                      <a:pt x="235" y="6"/>
                    </a:cubicBezTo>
                    <a:cubicBezTo>
                      <a:pt x="235" y="3"/>
                      <a:pt x="232" y="0"/>
                      <a:pt x="229" y="0"/>
                    </a:cubicBezTo>
                    <a:cubicBezTo>
                      <a:pt x="6" y="0"/>
                      <a:pt x="6" y="0"/>
                      <a:pt x="6" y="0"/>
                    </a:cubicBezTo>
                    <a:cubicBezTo>
                      <a:pt x="3" y="0"/>
                      <a:pt x="0" y="3"/>
                      <a:pt x="0" y="6"/>
                    </a:cubicBezTo>
                    <a:cubicBezTo>
                      <a:pt x="0" y="10"/>
                      <a:pt x="3" y="12"/>
                      <a:pt x="6" y="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30">
                <a:extLst>
                  <a:ext uri="{FF2B5EF4-FFF2-40B4-BE49-F238E27FC236}">
                    <a16:creationId xmlns:a16="http://schemas.microsoft.com/office/drawing/2014/main" xmlns="" id="{8A498248-4A0A-4D5E-BF29-688E5ADA2C86}"/>
                  </a:ext>
                </a:extLst>
              </p:cNvPr>
              <p:cNvSpPr>
                <a:spLocks/>
              </p:cNvSpPr>
              <p:nvPr/>
            </p:nvSpPr>
            <p:spPr bwMode="auto">
              <a:xfrm>
                <a:off x="6786563" y="3913188"/>
                <a:ext cx="711200" cy="0"/>
              </a:xfrm>
              <a:custGeom>
                <a:avLst/>
                <a:gdLst>
                  <a:gd name="T0" fmla="*/ 0 w 448"/>
                  <a:gd name="T1" fmla="*/ 448 w 448"/>
                  <a:gd name="T2" fmla="*/ 0 w 448"/>
                </a:gdLst>
                <a:ahLst/>
                <a:cxnLst>
                  <a:cxn ang="0">
                    <a:pos x="T0" y="0"/>
                  </a:cxn>
                  <a:cxn ang="0">
                    <a:pos x="T1" y="0"/>
                  </a:cxn>
                  <a:cxn ang="0">
                    <a:pos x="T2" y="0"/>
                  </a:cxn>
                </a:cxnLst>
                <a:rect l="0" t="0" r="r" b="b"/>
                <a:pathLst>
                  <a:path w="448">
                    <a:moveTo>
                      <a:pt x="0" y="0"/>
                    </a:moveTo>
                    <a:lnTo>
                      <a:pt x="44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Line 31">
                <a:extLst>
                  <a:ext uri="{FF2B5EF4-FFF2-40B4-BE49-F238E27FC236}">
                    <a16:creationId xmlns:a16="http://schemas.microsoft.com/office/drawing/2014/main" xmlns="" id="{A9103891-D989-4ED0-87B7-ADCE3DE7C6FD}"/>
                  </a:ext>
                </a:extLst>
              </p:cNvPr>
              <p:cNvSpPr>
                <a:spLocks noChangeShapeType="1"/>
              </p:cNvSpPr>
              <p:nvPr/>
            </p:nvSpPr>
            <p:spPr bwMode="auto">
              <a:xfrm>
                <a:off x="6786563" y="3913188"/>
                <a:ext cx="7112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32">
                <a:extLst>
                  <a:ext uri="{FF2B5EF4-FFF2-40B4-BE49-F238E27FC236}">
                    <a16:creationId xmlns:a16="http://schemas.microsoft.com/office/drawing/2014/main" xmlns="" id="{30CCE53D-952E-4A66-AE2E-4E9287982AA8}"/>
                  </a:ext>
                </a:extLst>
              </p:cNvPr>
              <p:cNvSpPr>
                <a:spLocks/>
              </p:cNvSpPr>
              <p:nvPr/>
            </p:nvSpPr>
            <p:spPr bwMode="auto">
              <a:xfrm>
                <a:off x="6764338" y="3890963"/>
                <a:ext cx="755650" cy="44450"/>
              </a:xfrm>
              <a:custGeom>
                <a:avLst/>
                <a:gdLst>
                  <a:gd name="T0" fmla="*/ 6 w 201"/>
                  <a:gd name="T1" fmla="*/ 12 h 12"/>
                  <a:gd name="T2" fmla="*/ 195 w 201"/>
                  <a:gd name="T3" fmla="*/ 12 h 12"/>
                  <a:gd name="T4" fmla="*/ 201 w 201"/>
                  <a:gd name="T5" fmla="*/ 6 h 12"/>
                  <a:gd name="T6" fmla="*/ 195 w 201"/>
                  <a:gd name="T7" fmla="*/ 0 h 12"/>
                  <a:gd name="T8" fmla="*/ 6 w 201"/>
                  <a:gd name="T9" fmla="*/ 0 h 12"/>
                  <a:gd name="T10" fmla="*/ 0 w 201"/>
                  <a:gd name="T11" fmla="*/ 6 h 12"/>
                  <a:gd name="T12" fmla="*/ 6 w 20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01" h="12">
                    <a:moveTo>
                      <a:pt x="6" y="12"/>
                    </a:moveTo>
                    <a:cubicBezTo>
                      <a:pt x="195" y="12"/>
                      <a:pt x="195" y="12"/>
                      <a:pt x="195" y="12"/>
                    </a:cubicBezTo>
                    <a:cubicBezTo>
                      <a:pt x="199" y="12"/>
                      <a:pt x="201" y="10"/>
                      <a:pt x="201" y="6"/>
                    </a:cubicBezTo>
                    <a:cubicBezTo>
                      <a:pt x="201" y="3"/>
                      <a:pt x="199" y="0"/>
                      <a:pt x="195" y="0"/>
                    </a:cubicBezTo>
                    <a:cubicBezTo>
                      <a:pt x="6" y="0"/>
                      <a:pt x="6" y="0"/>
                      <a:pt x="6" y="0"/>
                    </a:cubicBezTo>
                    <a:cubicBezTo>
                      <a:pt x="3" y="0"/>
                      <a:pt x="0" y="3"/>
                      <a:pt x="0" y="6"/>
                    </a:cubicBezTo>
                    <a:cubicBezTo>
                      <a:pt x="0" y="10"/>
                      <a:pt x="3" y="12"/>
                      <a:pt x="6" y="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3">
                <a:extLst>
                  <a:ext uri="{FF2B5EF4-FFF2-40B4-BE49-F238E27FC236}">
                    <a16:creationId xmlns:a16="http://schemas.microsoft.com/office/drawing/2014/main" xmlns="" id="{EA539CDC-43C1-4E90-B442-275540FB7AD0}"/>
                  </a:ext>
                </a:extLst>
              </p:cNvPr>
              <p:cNvSpPr>
                <a:spLocks/>
              </p:cNvSpPr>
              <p:nvPr/>
            </p:nvSpPr>
            <p:spPr bwMode="auto">
              <a:xfrm>
                <a:off x="6721475" y="4067175"/>
                <a:ext cx="839788" cy="0"/>
              </a:xfrm>
              <a:custGeom>
                <a:avLst/>
                <a:gdLst>
                  <a:gd name="T0" fmla="*/ 0 w 529"/>
                  <a:gd name="T1" fmla="*/ 529 w 529"/>
                  <a:gd name="T2" fmla="*/ 0 w 529"/>
                </a:gdLst>
                <a:ahLst/>
                <a:cxnLst>
                  <a:cxn ang="0">
                    <a:pos x="T0" y="0"/>
                  </a:cxn>
                  <a:cxn ang="0">
                    <a:pos x="T1" y="0"/>
                  </a:cxn>
                  <a:cxn ang="0">
                    <a:pos x="T2" y="0"/>
                  </a:cxn>
                </a:cxnLst>
                <a:rect l="0" t="0" r="r" b="b"/>
                <a:pathLst>
                  <a:path w="529">
                    <a:moveTo>
                      <a:pt x="0" y="0"/>
                    </a:moveTo>
                    <a:lnTo>
                      <a:pt x="529"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Line 34">
                <a:extLst>
                  <a:ext uri="{FF2B5EF4-FFF2-40B4-BE49-F238E27FC236}">
                    <a16:creationId xmlns:a16="http://schemas.microsoft.com/office/drawing/2014/main" xmlns="" id="{9BEC0E7A-5E69-4549-B6CF-8CF5636AC086}"/>
                  </a:ext>
                </a:extLst>
              </p:cNvPr>
              <p:cNvSpPr>
                <a:spLocks noChangeShapeType="1"/>
              </p:cNvSpPr>
              <p:nvPr/>
            </p:nvSpPr>
            <p:spPr bwMode="auto">
              <a:xfrm>
                <a:off x="6721475" y="4067175"/>
                <a:ext cx="839788"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5">
                <a:extLst>
                  <a:ext uri="{FF2B5EF4-FFF2-40B4-BE49-F238E27FC236}">
                    <a16:creationId xmlns:a16="http://schemas.microsoft.com/office/drawing/2014/main" xmlns="" id="{3B65440C-1C1D-4672-BF00-F1D1A91EED27}"/>
                  </a:ext>
                </a:extLst>
              </p:cNvPr>
              <p:cNvSpPr>
                <a:spLocks/>
              </p:cNvSpPr>
              <p:nvPr/>
            </p:nvSpPr>
            <p:spPr bwMode="auto">
              <a:xfrm>
                <a:off x="6699250" y="4044950"/>
                <a:ext cx="884238" cy="44450"/>
              </a:xfrm>
              <a:custGeom>
                <a:avLst/>
                <a:gdLst>
                  <a:gd name="T0" fmla="*/ 6 w 235"/>
                  <a:gd name="T1" fmla="*/ 12 h 12"/>
                  <a:gd name="T2" fmla="*/ 229 w 235"/>
                  <a:gd name="T3" fmla="*/ 12 h 12"/>
                  <a:gd name="T4" fmla="*/ 235 w 235"/>
                  <a:gd name="T5" fmla="*/ 6 h 12"/>
                  <a:gd name="T6" fmla="*/ 229 w 235"/>
                  <a:gd name="T7" fmla="*/ 0 h 12"/>
                  <a:gd name="T8" fmla="*/ 6 w 235"/>
                  <a:gd name="T9" fmla="*/ 0 h 12"/>
                  <a:gd name="T10" fmla="*/ 0 w 235"/>
                  <a:gd name="T11" fmla="*/ 6 h 12"/>
                  <a:gd name="T12" fmla="*/ 6 w 235"/>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35" h="12">
                    <a:moveTo>
                      <a:pt x="6" y="12"/>
                    </a:moveTo>
                    <a:cubicBezTo>
                      <a:pt x="229" y="12"/>
                      <a:pt x="229" y="12"/>
                      <a:pt x="229" y="12"/>
                    </a:cubicBezTo>
                    <a:cubicBezTo>
                      <a:pt x="232" y="12"/>
                      <a:pt x="235" y="9"/>
                      <a:pt x="235" y="6"/>
                    </a:cubicBezTo>
                    <a:cubicBezTo>
                      <a:pt x="235" y="3"/>
                      <a:pt x="232" y="0"/>
                      <a:pt x="229" y="0"/>
                    </a:cubicBezTo>
                    <a:cubicBezTo>
                      <a:pt x="6" y="0"/>
                      <a:pt x="6" y="0"/>
                      <a:pt x="6" y="0"/>
                    </a:cubicBezTo>
                    <a:cubicBezTo>
                      <a:pt x="3" y="0"/>
                      <a:pt x="0" y="3"/>
                      <a:pt x="0" y="6"/>
                    </a:cubicBezTo>
                    <a:cubicBezTo>
                      <a:pt x="0" y="9"/>
                      <a:pt x="3" y="12"/>
                      <a:pt x="6" y="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6">
                <a:extLst>
                  <a:ext uri="{FF2B5EF4-FFF2-40B4-BE49-F238E27FC236}">
                    <a16:creationId xmlns:a16="http://schemas.microsoft.com/office/drawing/2014/main" xmlns="" id="{19E2ED3D-7ED4-496E-B629-AF502C4571BE}"/>
                  </a:ext>
                </a:extLst>
              </p:cNvPr>
              <p:cNvSpPr>
                <a:spLocks/>
              </p:cNvSpPr>
              <p:nvPr/>
            </p:nvSpPr>
            <p:spPr bwMode="auto">
              <a:xfrm>
                <a:off x="6786563" y="4221163"/>
                <a:ext cx="711200" cy="0"/>
              </a:xfrm>
              <a:custGeom>
                <a:avLst/>
                <a:gdLst>
                  <a:gd name="T0" fmla="*/ 0 w 448"/>
                  <a:gd name="T1" fmla="*/ 448 w 448"/>
                  <a:gd name="T2" fmla="*/ 0 w 448"/>
                </a:gdLst>
                <a:ahLst/>
                <a:cxnLst>
                  <a:cxn ang="0">
                    <a:pos x="T0" y="0"/>
                  </a:cxn>
                  <a:cxn ang="0">
                    <a:pos x="T1" y="0"/>
                  </a:cxn>
                  <a:cxn ang="0">
                    <a:pos x="T2" y="0"/>
                  </a:cxn>
                </a:cxnLst>
                <a:rect l="0" t="0" r="r" b="b"/>
                <a:pathLst>
                  <a:path w="448">
                    <a:moveTo>
                      <a:pt x="0" y="0"/>
                    </a:moveTo>
                    <a:lnTo>
                      <a:pt x="44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Line 37">
                <a:extLst>
                  <a:ext uri="{FF2B5EF4-FFF2-40B4-BE49-F238E27FC236}">
                    <a16:creationId xmlns:a16="http://schemas.microsoft.com/office/drawing/2014/main" xmlns="" id="{F9541E52-D17E-491F-8901-244D4EFA597E}"/>
                  </a:ext>
                </a:extLst>
              </p:cNvPr>
              <p:cNvSpPr>
                <a:spLocks noChangeShapeType="1"/>
              </p:cNvSpPr>
              <p:nvPr/>
            </p:nvSpPr>
            <p:spPr bwMode="auto">
              <a:xfrm>
                <a:off x="6786563" y="4221163"/>
                <a:ext cx="7112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8">
                <a:extLst>
                  <a:ext uri="{FF2B5EF4-FFF2-40B4-BE49-F238E27FC236}">
                    <a16:creationId xmlns:a16="http://schemas.microsoft.com/office/drawing/2014/main" xmlns="" id="{F329D999-00FE-4890-B2D9-BCED5254433D}"/>
                  </a:ext>
                </a:extLst>
              </p:cNvPr>
              <p:cNvSpPr>
                <a:spLocks/>
              </p:cNvSpPr>
              <p:nvPr/>
            </p:nvSpPr>
            <p:spPr bwMode="auto">
              <a:xfrm>
                <a:off x="6764338" y="4198938"/>
                <a:ext cx="755650" cy="44450"/>
              </a:xfrm>
              <a:custGeom>
                <a:avLst/>
                <a:gdLst>
                  <a:gd name="T0" fmla="*/ 6 w 201"/>
                  <a:gd name="T1" fmla="*/ 12 h 12"/>
                  <a:gd name="T2" fmla="*/ 195 w 201"/>
                  <a:gd name="T3" fmla="*/ 12 h 12"/>
                  <a:gd name="T4" fmla="*/ 201 w 201"/>
                  <a:gd name="T5" fmla="*/ 6 h 12"/>
                  <a:gd name="T6" fmla="*/ 195 w 201"/>
                  <a:gd name="T7" fmla="*/ 0 h 12"/>
                  <a:gd name="T8" fmla="*/ 6 w 201"/>
                  <a:gd name="T9" fmla="*/ 0 h 12"/>
                  <a:gd name="T10" fmla="*/ 0 w 201"/>
                  <a:gd name="T11" fmla="*/ 6 h 12"/>
                  <a:gd name="T12" fmla="*/ 6 w 20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01" h="12">
                    <a:moveTo>
                      <a:pt x="6" y="12"/>
                    </a:moveTo>
                    <a:cubicBezTo>
                      <a:pt x="195" y="12"/>
                      <a:pt x="195" y="12"/>
                      <a:pt x="195" y="12"/>
                    </a:cubicBezTo>
                    <a:cubicBezTo>
                      <a:pt x="199" y="12"/>
                      <a:pt x="201" y="9"/>
                      <a:pt x="201" y="6"/>
                    </a:cubicBezTo>
                    <a:cubicBezTo>
                      <a:pt x="201" y="2"/>
                      <a:pt x="199" y="0"/>
                      <a:pt x="195" y="0"/>
                    </a:cubicBezTo>
                    <a:cubicBezTo>
                      <a:pt x="6" y="0"/>
                      <a:pt x="6" y="0"/>
                      <a:pt x="6" y="0"/>
                    </a:cubicBezTo>
                    <a:cubicBezTo>
                      <a:pt x="3" y="0"/>
                      <a:pt x="0" y="2"/>
                      <a:pt x="0" y="6"/>
                    </a:cubicBezTo>
                    <a:cubicBezTo>
                      <a:pt x="0" y="9"/>
                      <a:pt x="3" y="12"/>
                      <a:pt x="6" y="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9">
                <a:extLst>
                  <a:ext uri="{FF2B5EF4-FFF2-40B4-BE49-F238E27FC236}">
                    <a16:creationId xmlns:a16="http://schemas.microsoft.com/office/drawing/2014/main" xmlns="" id="{F9AB4DC5-B9FE-430B-A04C-5EE9535432ED}"/>
                  </a:ext>
                </a:extLst>
              </p:cNvPr>
              <p:cNvSpPr>
                <a:spLocks/>
              </p:cNvSpPr>
              <p:nvPr/>
            </p:nvSpPr>
            <p:spPr bwMode="auto">
              <a:xfrm>
                <a:off x="6786563" y="4525963"/>
                <a:ext cx="711200" cy="0"/>
              </a:xfrm>
              <a:custGeom>
                <a:avLst/>
                <a:gdLst>
                  <a:gd name="T0" fmla="*/ 0 w 448"/>
                  <a:gd name="T1" fmla="*/ 448 w 448"/>
                  <a:gd name="T2" fmla="*/ 0 w 448"/>
                </a:gdLst>
                <a:ahLst/>
                <a:cxnLst>
                  <a:cxn ang="0">
                    <a:pos x="T0" y="0"/>
                  </a:cxn>
                  <a:cxn ang="0">
                    <a:pos x="T1" y="0"/>
                  </a:cxn>
                  <a:cxn ang="0">
                    <a:pos x="T2" y="0"/>
                  </a:cxn>
                </a:cxnLst>
                <a:rect l="0" t="0" r="r" b="b"/>
                <a:pathLst>
                  <a:path w="448">
                    <a:moveTo>
                      <a:pt x="0" y="0"/>
                    </a:moveTo>
                    <a:lnTo>
                      <a:pt x="44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xmlns="" id="{21710AB0-94EC-4DF9-B37C-9EFC2CF0AB1F}"/>
                  </a:ext>
                </a:extLst>
              </p:cNvPr>
              <p:cNvSpPr>
                <a:spLocks noChangeShapeType="1"/>
              </p:cNvSpPr>
              <p:nvPr/>
            </p:nvSpPr>
            <p:spPr bwMode="auto">
              <a:xfrm>
                <a:off x="6786563" y="4525963"/>
                <a:ext cx="7112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xmlns="" id="{7833A486-281D-4787-A1CE-B1FB063E8440}"/>
                  </a:ext>
                </a:extLst>
              </p:cNvPr>
              <p:cNvSpPr>
                <a:spLocks/>
              </p:cNvSpPr>
              <p:nvPr/>
            </p:nvSpPr>
            <p:spPr bwMode="auto">
              <a:xfrm>
                <a:off x="6764338" y="4502150"/>
                <a:ext cx="755650" cy="46038"/>
              </a:xfrm>
              <a:custGeom>
                <a:avLst/>
                <a:gdLst>
                  <a:gd name="T0" fmla="*/ 6 w 201"/>
                  <a:gd name="T1" fmla="*/ 12 h 12"/>
                  <a:gd name="T2" fmla="*/ 195 w 201"/>
                  <a:gd name="T3" fmla="*/ 12 h 12"/>
                  <a:gd name="T4" fmla="*/ 201 w 201"/>
                  <a:gd name="T5" fmla="*/ 6 h 12"/>
                  <a:gd name="T6" fmla="*/ 195 w 201"/>
                  <a:gd name="T7" fmla="*/ 0 h 12"/>
                  <a:gd name="T8" fmla="*/ 6 w 201"/>
                  <a:gd name="T9" fmla="*/ 0 h 12"/>
                  <a:gd name="T10" fmla="*/ 0 w 201"/>
                  <a:gd name="T11" fmla="*/ 6 h 12"/>
                  <a:gd name="T12" fmla="*/ 6 w 20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01" h="12">
                    <a:moveTo>
                      <a:pt x="6" y="12"/>
                    </a:moveTo>
                    <a:cubicBezTo>
                      <a:pt x="195" y="12"/>
                      <a:pt x="195" y="12"/>
                      <a:pt x="195" y="12"/>
                    </a:cubicBezTo>
                    <a:cubicBezTo>
                      <a:pt x="199" y="12"/>
                      <a:pt x="201" y="9"/>
                      <a:pt x="201" y="6"/>
                    </a:cubicBezTo>
                    <a:cubicBezTo>
                      <a:pt x="201" y="3"/>
                      <a:pt x="199" y="0"/>
                      <a:pt x="195" y="0"/>
                    </a:cubicBezTo>
                    <a:cubicBezTo>
                      <a:pt x="6" y="0"/>
                      <a:pt x="6" y="0"/>
                      <a:pt x="6" y="0"/>
                    </a:cubicBezTo>
                    <a:cubicBezTo>
                      <a:pt x="3" y="0"/>
                      <a:pt x="0" y="3"/>
                      <a:pt x="0" y="6"/>
                    </a:cubicBezTo>
                    <a:cubicBezTo>
                      <a:pt x="0" y="9"/>
                      <a:pt x="3" y="12"/>
                      <a:pt x="6" y="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xmlns="" id="{B5078B3C-C340-44A8-9403-BF54F4868E77}"/>
                  </a:ext>
                </a:extLst>
              </p:cNvPr>
              <p:cNvSpPr>
                <a:spLocks/>
              </p:cNvSpPr>
              <p:nvPr/>
            </p:nvSpPr>
            <p:spPr bwMode="auto">
              <a:xfrm>
                <a:off x="6721475" y="4371975"/>
                <a:ext cx="839788" cy="0"/>
              </a:xfrm>
              <a:custGeom>
                <a:avLst/>
                <a:gdLst>
                  <a:gd name="T0" fmla="*/ 0 w 529"/>
                  <a:gd name="T1" fmla="*/ 529 w 529"/>
                  <a:gd name="T2" fmla="*/ 0 w 529"/>
                </a:gdLst>
                <a:ahLst/>
                <a:cxnLst>
                  <a:cxn ang="0">
                    <a:pos x="T0" y="0"/>
                  </a:cxn>
                  <a:cxn ang="0">
                    <a:pos x="T1" y="0"/>
                  </a:cxn>
                  <a:cxn ang="0">
                    <a:pos x="T2" y="0"/>
                  </a:cxn>
                </a:cxnLst>
                <a:rect l="0" t="0" r="r" b="b"/>
                <a:pathLst>
                  <a:path w="529">
                    <a:moveTo>
                      <a:pt x="0" y="0"/>
                    </a:moveTo>
                    <a:lnTo>
                      <a:pt x="529"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Line 43">
                <a:extLst>
                  <a:ext uri="{FF2B5EF4-FFF2-40B4-BE49-F238E27FC236}">
                    <a16:creationId xmlns:a16="http://schemas.microsoft.com/office/drawing/2014/main" xmlns="" id="{29DAFFFA-E3A3-42AA-8453-22701ABE2F61}"/>
                  </a:ext>
                </a:extLst>
              </p:cNvPr>
              <p:cNvSpPr>
                <a:spLocks noChangeShapeType="1"/>
              </p:cNvSpPr>
              <p:nvPr/>
            </p:nvSpPr>
            <p:spPr bwMode="auto">
              <a:xfrm>
                <a:off x="6721475" y="4371975"/>
                <a:ext cx="839788"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44">
                <a:extLst>
                  <a:ext uri="{FF2B5EF4-FFF2-40B4-BE49-F238E27FC236}">
                    <a16:creationId xmlns:a16="http://schemas.microsoft.com/office/drawing/2014/main" xmlns="" id="{5194A957-8D53-43F8-B62A-392E3FC82572}"/>
                  </a:ext>
                </a:extLst>
              </p:cNvPr>
              <p:cNvSpPr>
                <a:spLocks/>
              </p:cNvSpPr>
              <p:nvPr/>
            </p:nvSpPr>
            <p:spPr bwMode="auto">
              <a:xfrm>
                <a:off x="6699250" y="4348163"/>
                <a:ext cx="884238" cy="46038"/>
              </a:xfrm>
              <a:custGeom>
                <a:avLst/>
                <a:gdLst>
                  <a:gd name="T0" fmla="*/ 6 w 235"/>
                  <a:gd name="T1" fmla="*/ 12 h 12"/>
                  <a:gd name="T2" fmla="*/ 229 w 235"/>
                  <a:gd name="T3" fmla="*/ 12 h 12"/>
                  <a:gd name="T4" fmla="*/ 235 w 235"/>
                  <a:gd name="T5" fmla="*/ 6 h 12"/>
                  <a:gd name="T6" fmla="*/ 229 w 235"/>
                  <a:gd name="T7" fmla="*/ 0 h 12"/>
                  <a:gd name="T8" fmla="*/ 6 w 235"/>
                  <a:gd name="T9" fmla="*/ 0 h 12"/>
                  <a:gd name="T10" fmla="*/ 0 w 235"/>
                  <a:gd name="T11" fmla="*/ 6 h 12"/>
                  <a:gd name="T12" fmla="*/ 6 w 235"/>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35" h="12">
                    <a:moveTo>
                      <a:pt x="6" y="12"/>
                    </a:moveTo>
                    <a:cubicBezTo>
                      <a:pt x="229" y="12"/>
                      <a:pt x="229" y="12"/>
                      <a:pt x="229" y="12"/>
                    </a:cubicBezTo>
                    <a:cubicBezTo>
                      <a:pt x="232" y="12"/>
                      <a:pt x="235" y="10"/>
                      <a:pt x="235" y="6"/>
                    </a:cubicBezTo>
                    <a:cubicBezTo>
                      <a:pt x="235" y="3"/>
                      <a:pt x="232" y="0"/>
                      <a:pt x="229" y="0"/>
                    </a:cubicBezTo>
                    <a:cubicBezTo>
                      <a:pt x="6" y="0"/>
                      <a:pt x="6" y="0"/>
                      <a:pt x="6" y="0"/>
                    </a:cubicBezTo>
                    <a:cubicBezTo>
                      <a:pt x="3" y="0"/>
                      <a:pt x="0" y="3"/>
                      <a:pt x="0" y="6"/>
                    </a:cubicBezTo>
                    <a:cubicBezTo>
                      <a:pt x="0" y="10"/>
                      <a:pt x="3" y="12"/>
                      <a:pt x="6" y="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5">
                <a:extLst>
                  <a:ext uri="{FF2B5EF4-FFF2-40B4-BE49-F238E27FC236}">
                    <a16:creationId xmlns:a16="http://schemas.microsoft.com/office/drawing/2014/main" xmlns="" id="{2405721C-F4F0-4E55-8547-424D6C842561}"/>
                  </a:ext>
                </a:extLst>
              </p:cNvPr>
              <p:cNvSpPr>
                <a:spLocks/>
              </p:cNvSpPr>
              <p:nvPr/>
            </p:nvSpPr>
            <p:spPr bwMode="auto">
              <a:xfrm>
                <a:off x="6838950" y="3200400"/>
                <a:ext cx="604838" cy="184150"/>
              </a:xfrm>
              <a:custGeom>
                <a:avLst/>
                <a:gdLst>
                  <a:gd name="T0" fmla="*/ 161 w 161"/>
                  <a:gd name="T1" fmla="*/ 36 h 49"/>
                  <a:gd name="T2" fmla="*/ 126 w 161"/>
                  <a:gd name="T3" fmla="*/ 0 h 49"/>
                  <a:gd name="T4" fmla="*/ 36 w 161"/>
                  <a:gd name="T5" fmla="*/ 0 h 49"/>
                  <a:gd name="T6" fmla="*/ 0 w 161"/>
                  <a:gd name="T7" fmla="*/ 36 h 49"/>
                  <a:gd name="T8" fmla="*/ 0 w 161"/>
                  <a:gd name="T9" fmla="*/ 36 h 49"/>
                  <a:gd name="T10" fmla="*/ 13 w 161"/>
                  <a:gd name="T11" fmla="*/ 49 h 49"/>
                  <a:gd name="T12" fmla="*/ 148 w 161"/>
                  <a:gd name="T13" fmla="*/ 49 h 49"/>
                  <a:gd name="T14" fmla="*/ 161 w 161"/>
                  <a:gd name="T15" fmla="*/ 36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49">
                    <a:moveTo>
                      <a:pt x="161" y="36"/>
                    </a:moveTo>
                    <a:cubicBezTo>
                      <a:pt x="161" y="16"/>
                      <a:pt x="146" y="0"/>
                      <a:pt x="126" y="0"/>
                    </a:cubicBezTo>
                    <a:cubicBezTo>
                      <a:pt x="36" y="0"/>
                      <a:pt x="36" y="0"/>
                      <a:pt x="36" y="0"/>
                    </a:cubicBezTo>
                    <a:cubicBezTo>
                      <a:pt x="16" y="0"/>
                      <a:pt x="0" y="16"/>
                      <a:pt x="0" y="36"/>
                    </a:cubicBezTo>
                    <a:cubicBezTo>
                      <a:pt x="0" y="36"/>
                      <a:pt x="0" y="36"/>
                      <a:pt x="0" y="36"/>
                    </a:cubicBezTo>
                    <a:cubicBezTo>
                      <a:pt x="0" y="43"/>
                      <a:pt x="6" y="49"/>
                      <a:pt x="13" y="49"/>
                    </a:cubicBezTo>
                    <a:cubicBezTo>
                      <a:pt x="148" y="49"/>
                      <a:pt x="148" y="49"/>
                      <a:pt x="148" y="49"/>
                    </a:cubicBezTo>
                    <a:cubicBezTo>
                      <a:pt x="155" y="49"/>
                      <a:pt x="161" y="43"/>
                      <a:pt x="161" y="3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6">
                <a:extLst>
                  <a:ext uri="{FF2B5EF4-FFF2-40B4-BE49-F238E27FC236}">
                    <a16:creationId xmlns:a16="http://schemas.microsoft.com/office/drawing/2014/main" xmlns="" id="{ED8397E4-6F7F-4141-8589-BAF5DE5A07FA}"/>
                  </a:ext>
                </a:extLst>
              </p:cNvPr>
              <p:cNvSpPr>
                <a:spLocks noEditPoints="1"/>
              </p:cNvSpPr>
              <p:nvPr/>
            </p:nvSpPr>
            <p:spPr bwMode="auto">
              <a:xfrm>
                <a:off x="6989763" y="3016250"/>
                <a:ext cx="304800" cy="303213"/>
              </a:xfrm>
              <a:custGeom>
                <a:avLst/>
                <a:gdLst>
                  <a:gd name="T0" fmla="*/ 41 w 81"/>
                  <a:gd name="T1" fmla="*/ 0 h 81"/>
                  <a:gd name="T2" fmla="*/ 0 w 81"/>
                  <a:gd name="T3" fmla="*/ 40 h 81"/>
                  <a:gd name="T4" fmla="*/ 41 w 81"/>
                  <a:gd name="T5" fmla="*/ 81 h 81"/>
                  <a:gd name="T6" fmla="*/ 81 w 81"/>
                  <a:gd name="T7" fmla="*/ 40 h 81"/>
                  <a:gd name="T8" fmla="*/ 41 w 81"/>
                  <a:gd name="T9" fmla="*/ 0 h 81"/>
                  <a:gd name="T10" fmla="*/ 41 w 81"/>
                  <a:gd name="T11" fmla="*/ 69 h 81"/>
                  <a:gd name="T12" fmla="*/ 12 w 81"/>
                  <a:gd name="T13" fmla="*/ 40 h 81"/>
                  <a:gd name="T14" fmla="*/ 41 w 81"/>
                  <a:gd name="T15" fmla="*/ 12 h 81"/>
                  <a:gd name="T16" fmla="*/ 69 w 81"/>
                  <a:gd name="T17" fmla="*/ 40 h 81"/>
                  <a:gd name="T18" fmla="*/ 41 w 81"/>
                  <a:gd name="T1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1" y="0"/>
                    </a:moveTo>
                    <a:cubicBezTo>
                      <a:pt x="18" y="0"/>
                      <a:pt x="0" y="18"/>
                      <a:pt x="0" y="40"/>
                    </a:cubicBezTo>
                    <a:cubicBezTo>
                      <a:pt x="0" y="63"/>
                      <a:pt x="18" y="81"/>
                      <a:pt x="41" y="81"/>
                    </a:cubicBezTo>
                    <a:cubicBezTo>
                      <a:pt x="63" y="81"/>
                      <a:pt x="81" y="63"/>
                      <a:pt x="81" y="40"/>
                    </a:cubicBezTo>
                    <a:cubicBezTo>
                      <a:pt x="81" y="18"/>
                      <a:pt x="63" y="0"/>
                      <a:pt x="41" y="0"/>
                    </a:cubicBezTo>
                    <a:close/>
                    <a:moveTo>
                      <a:pt x="41" y="69"/>
                    </a:moveTo>
                    <a:cubicBezTo>
                      <a:pt x="25" y="69"/>
                      <a:pt x="12" y="56"/>
                      <a:pt x="12" y="40"/>
                    </a:cubicBezTo>
                    <a:cubicBezTo>
                      <a:pt x="12" y="24"/>
                      <a:pt x="25" y="12"/>
                      <a:pt x="41" y="12"/>
                    </a:cubicBezTo>
                    <a:cubicBezTo>
                      <a:pt x="56" y="12"/>
                      <a:pt x="69" y="24"/>
                      <a:pt x="69" y="40"/>
                    </a:cubicBezTo>
                    <a:cubicBezTo>
                      <a:pt x="69" y="56"/>
                      <a:pt x="56" y="69"/>
                      <a:pt x="41" y="6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Freeform: Shape 12">
              <a:extLst>
                <a:ext uri="{FF2B5EF4-FFF2-40B4-BE49-F238E27FC236}">
                  <a16:creationId xmlns:a16="http://schemas.microsoft.com/office/drawing/2014/main" xmlns="" id="{8DD5BA92-3AAA-439C-BB97-C3D7ADB525D3}"/>
                </a:ext>
              </a:extLst>
            </p:cNvPr>
            <p:cNvSpPr/>
            <p:nvPr/>
          </p:nvSpPr>
          <p:spPr>
            <a:xfrm rot="2717603">
              <a:off x="-173015" y="4960000"/>
              <a:ext cx="751360" cy="834887"/>
            </a:xfrm>
            <a:custGeom>
              <a:avLst/>
              <a:gdLst>
                <a:gd name="connsiteX0" fmla="*/ 184970 w 751360"/>
                <a:gd name="connsiteY0" fmla="*/ 3969 h 834887"/>
                <a:gd name="connsiteX1" fmla="*/ 218776 w 751360"/>
                <a:gd name="connsiteY1" fmla="*/ 9240 h 834887"/>
                <a:gd name="connsiteX2" fmla="*/ 474653 w 751360"/>
                <a:gd name="connsiteY2" fmla="*/ 128216 h 834887"/>
                <a:gd name="connsiteX3" fmla="*/ 680823 w 751360"/>
                <a:gd name="connsiteY3" fmla="*/ 223558 h 834887"/>
                <a:gd name="connsiteX4" fmla="*/ 701195 w 751360"/>
                <a:gd name="connsiteY4" fmla="*/ 239449 h 834887"/>
                <a:gd name="connsiteX5" fmla="*/ 737865 w 751360"/>
                <a:gd name="connsiteY5" fmla="*/ 255339 h 834887"/>
                <a:gd name="connsiteX6" fmla="*/ 746829 w 751360"/>
                <a:gd name="connsiteY6" fmla="*/ 282230 h 834887"/>
                <a:gd name="connsiteX7" fmla="*/ 562663 w 751360"/>
                <a:gd name="connsiteY7" fmla="*/ 670937 h 834887"/>
                <a:gd name="connsiteX8" fmla="*/ 485328 w 751360"/>
                <a:gd name="connsiteY8" fmla="*/ 834887 h 834887"/>
                <a:gd name="connsiteX9" fmla="*/ 0 w 751360"/>
                <a:gd name="connsiteY9" fmla="*/ 354504 h 834887"/>
                <a:gd name="connsiteX10" fmla="*/ 101839 w 751360"/>
                <a:gd name="connsiteY10" fmla="*/ 158774 h 834887"/>
                <a:gd name="connsiteX11" fmla="*/ 176401 w 751360"/>
                <a:gd name="connsiteY11" fmla="*/ 14130 h 834887"/>
                <a:gd name="connsiteX12" fmla="*/ 184970 w 751360"/>
                <a:gd name="connsiteY12" fmla="*/ 3969 h 83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1360" h="834887">
                  <a:moveTo>
                    <a:pt x="184970" y="3969"/>
                  </a:moveTo>
                  <a:cubicBezTo>
                    <a:pt x="192343" y="-2983"/>
                    <a:pt x="197996" y="-539"/>
                    <a:pt x="218776" y="9240"/>
                  </a:cubicBezTo>
                  <a:lnTo>
                    <a:pt x="474653" y="128216"/>
                  </a:lnTo>
                  <a:lnTo>
                    <a:pt x="680823" y="223558"/>
                  </a:lnTo>
                  <a:cubicBezTo>
                    <a:pt x="689379" y="227225"/>
                    <a:pt x="698343" y="229670"/>
                    <a:pt x="701195" y="239449"/>
                  </a:cubicBezTo>
                  <a:cubicBezTo>
                    <a:pt x="713419" y="244745"/>
                    <a:pt x="725234" y="251265"/>
                    <a:pt x="737865" y="255339"/>
                  </a:cubicBezTo>
                  <a:cubicBezTo>
                    <a:pt x="754163" y="260636"/>
                    <a:pt x="753756" y="268377"/>
                    <a:pt x="746829" y="282230"/>
                  </a:cubicBezTo>
                  <a:cubicBezTo>
                    <a:pt x="684896" y="411799"/>
                    <a:pt x="623780" y="541368"/>
                    <a:pt x="562663" y="670937"/>
                  </a:cubicBezTo>
                  <a:lnTo>
                    <a:pt x="485328" y="834887"/>
                  </a:lnTo>
                  <a:lnTo>
                    <a:pt x="0" y="354504"/>
                  </a:lnTo>
                  <a:lnTo>
                    <a:pt x="101839" y="158774"/>
                  </a:lnTo>
                  <a:cubicBezTo>
                    <a:pt x="127100" y="110694"/>
                    <a:pt x="152361" y="62616"/>
                    <a:pt x="176401" y="14130"/>
                  </a:cubicBezTo>
                  <a:cubicBezTo>
                    <a:pt x="179864" y="9648"/>
                    <a:pt x="182513" y="6286"/>
                    <a:pt x="184970" y="3969"/>
                  </a:cubicBezTo>
                  <a:close/>
                </a:path>
              </a:pathLst>
            </a:custGeom>
            <a:solidFill>
              <a:schemeClr val="bg1"/>
            </a:solidFill>
            <a:ln w="4251" cap="flat">
              <a:noFill/>
              <a:prstDash val="solid"/>
              <a:miter/>
            </a:ln>
          </p:spPr>
          <p:txBody>
            <a:bodyPr wrap="square" rtlCol="0" anchor="ctr">
              <a:noAutofit/>
            </a:bodyPr>
            <a:lstStyle/>
            <a:p>
              <a:endParaRPr lang="en-US"/>
            </a:p>
          </p:txBody>
        </p:sp>
        <p:sp>
          <p:nvSpPr>
            <p:cNvPr id="14" name="Freeform: Shape 13">
              <a:extLst>
                <a:ext uri="{FF2B5EF4-FFF2-40B4-BE49-F238E27FC236}">
                  <a16:creationId xmlns:a16="http://schemas.microsoft.com/office/drawing/2014/main" xmlns="" id="{994A0E64-A08D-4AE2-98BD-8DDDC99A59E4}"/>
                </a:ext>
              </a:extLst>
            </p:cNvPr>
            <p:cNvSpPr/>
            <p:nvPr/>
          </p:nvSpPr>
          <p:spPr>
            <a:xfrm rot="578905">
              <a:off x="1255322" y="5572258"/>
              <a:ext cx="1098009" cy="279768"/>
            </a:xfrm>
            <a:custGeom>
              <a:avLst/>
              <a:gdLst>
                <a:gd name="connsiteX0" fmla="*/ 58249 w 1098009"/>
                <a:gd name="connsiteY0" fmla="*/ 232663 h 279768"/>
                <a:gd name="connsiteX1" fmla="*/ 125616 w 1098009"/>
                <a:gd name="connsiteY1" fmla="*/ 279768 h 279768"/>
                <a:gd name="connsiteX2" fmla="*/ 0 w 1098009"/>
                <a:gd name="connsiteY2" fmla="*/ 268625 h 279768"/>
                <a:gd name="connsiteX3" fmla="*/ 58249 w 1098009"/>
                <a:gd name="connsiteY3" fmla="*/ 232663 h 279768"/>
                <a:gd name="connsiteX4" fmla="*/ 1066212 w 1098009"/>
                <a:gd name="connsiteY4" fmla="*/ 1186 h 279768"/>
                <a:gd name="connsiteX5" fmla="*/ 1083940 w 1098009"/>
                <a:gd name="connsiteY5" fmla="*/ 11822 h 279768"/>
                <a:gd name="connsiteX6" fmla="*/ 1097110 w 1098009"/>
                <a:gd name="connsiteY6" fmla="*/ 72604 h 279768"/>
                <a:gd name="connsiteX7" fmla="*/ 1087992 w 1098009"/>
                <a:gd name="connsiteY7" fmla="*/ 86280 h 279768"/>
                <a:gd name="connsiteX8" fmla="*/ 348989 w 1098009"/>
                <a:gd name="connsiteY8" fmla="*/ 236208 h 279768"/>
                <a:gd name="connsiteX9" fmla="*/ 317079 w 1098009"/>
                <a:gd name="connsiteY9" fmla="*/ 228104 h 279768"/>
                <a:gd name="connsiteX10" fmla="*/ 248699 w 1098009"/>
                <a:gd name="connsiteY10" fmla="*/ 165296 h 279768"/>
                <a:gd name="connsiteX11" fmla="*/ 1066212 w 1098009"/>
                <a:gd name="connsiteY11" fmla="*/ 1186 h 27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8009" h="279768">
                  <a:moveTo>
                    <a:pt x="58249" y="232663"/>
                  </a:moveTo>
                  <a:cubicBezTo>
                    <a:pt x="82562" y="245832"/>
                    <a:pt x="103836" y="263560"/>
                    <a:pt x="125616" y="279768"/>
                  </a:cubicBezTo>
                  <a:cubicBezTo>
                    <a:pt x="85094" y="276223"/>
                    <a:pt x="44573" y="272677"/>
                    <a:pt x="0" y="268625"/>
                  </a:cubicBezTo>
                  <a:cubicBezTo>
                    <a:pt x="20767" y="255456"/>
                    <a:pt x="39508" y="243806"/>
                    <a:pt x="58249" y="232663"/>
                  </a:cubicBezTo>
                  <a:close/>
                  <a:moveTo>
                    <a:pt x="1066212" y="1186"/>
                  </a:moveTo>
                  <a:cubicBezTo>
                    <a:pt x="1075836" y="-841"/>
                    <a:pt x="1081914" y="-1854"/>
                    <a:pt x="1083940" y="11822"/>
                  </a:cubicBezTo>
                  <a:cubicBezTo>
                    <a:pt x="1086473" y="32083"/>
                    <a:pt x="1091538" y="52850"/>
                    <a:pt x="1097110" y="72604"/>
                  </a:cubicBezTo>
                  <a:cubicBezTo>
                    <a:pt x="1100149" y="83241"/>
                    <a:pt x="1095084" y="84760"/>
                    <a:pt x="1087992" y="86280"/>
                  </a:cubicBezTo>
                  <a:cubicBezTo>
                    <a:pt x="1075836" y="88812"/>
                    <a:pt x="381406" y="229117"/>
                    <a:pt x="348989" y="236208"/>
                  </a:cubicBezTo>
                  <a:cubicBezTo>
                    <a:pt x="336832" y="238740"/>
                    <a:pt x="327208" y="238234"/>
                    <a:pt x="317079" y="228104"/>
                  </a:cubicBezTo>
                  <a:cubicBezTo>
                    <a:pt x="296311" y="206830"/>
                    <a:pt x="273518" y="187583"/>
                    <a:pt x="248699" y="165296"/>
                  </a:cubicBezTo>
                  <a:cubicBezTo>
                    <a:pt x="278583" y="159724"/>
                    <a:pt x="1046458" y="5238"/>
                    <a:pt x="1066212" y="1186"/>
                  </a:cubicBezTo>
                  <a:close/>
                </a:path>
              </a:pathLst>
            </a:custGeom>
            <a:solidFill>
              <a:schemeClr val="accent1"/>
            </a:solidFill>
            <a:ln w="9525" cap="flat">
              <a:noFill/>
              <a:prstDash val="solid"/>
              <a:miter/>
            </a:ln>
          </p:spPr>
          <p:txBody>
            <a:bodyPr wrap="square" rtlCol="0" anchor="ctr">
              <a:noAutofit/>
            </a:bodyPr>
            <a:lstStyle/>
            <a:p>
              <a:endParaRPr lang="en-US"/>
            </a:p>
          </p:txBody>
        </p:sp>
        <p:sp>
          <p:nvSpPr>
            <p:cNvPr id="15" name="Freeform: Shape 14">
              <a:extLst>
                <a:ext uri="{FF2B5EF4-FFF2-40B4-BE49-F238E27FC236}">
                  <a16:creationId xmlns:a16="http://schemas.microsoft.com/office/drawing/2014/main" xmlns="" id="{E64CB069-5FC2-4EF1-946A-36794CB84088}"/>
                </a:ext>
              </a:extLst>
            </p:cNvPr>
            <p:cNvSpPr/>
            <p:nvPr/>
          </p:nvSpPr>
          <p:spPr>
            <a:xfrm rot="578905">
              <a:off x="327149" y="4514057"/>
              <a:ext cx="2328005" cy="1837744"/>
            </a:xfrm>
            <a:custGeom>
              <a:avLst/>
              <a:gdLst>
                <a:gd name="connsiteX0" fmla="*/ 1352938 w 2328005"/>
                <a:gd name="connsiteY0" fmla="*/ 868370 h 1837744"/>
                <a:gd name="connsiteX1" fmla="*/ 1475452 w 2328005"/>
                <a:gd name="connsiteY1" fmla="*/ 875207 h 1837744"/>
                <a:gd name="connsiteX2" fmla="*/ 1492673 w 2328005"/>
                <a:gd name="connsiteY2" fmla="*/ 879766 h 1837744"/>
                <a:gd name="connsiteX3" fmla="*/ 1564091 w 2328005"/>
                <a:gd name="connsiteY3" fmla="*/ 901040 h 1837744"/>
                <a:gd name="connsiteX4" fmla="*/ 1586885 w 2328005"/>
                <a:gd name="connsiteY4" fmla="*/ 904078 h 1837744"/>
                <a:gd name="connsiteX5" fmla="*/ 1724656 w 2328005"/>
                <a:gd name="connsiteY5" fmla="*/ 886857 h 1837744"/>
                <a:gd name="connsiteX6" fmla="*/ 1822413 w 2328005"/>
                <a:gd name="connsiteY6" fmla="*/ 889389 h 1837744"/>
                <a:gd name="connsiteX7" fmla="*/ 1886234 w 2328005"/>
                <a:gd name="connsiteY7" fmla="*/ 930924 h 1837744"/>
                <a:gd name="connsiteX8" fmla="*/ 1917132 w 2328005"/>
                <a:gd name="connsiteY8" fmla="*/ 951691 h 1837744"/>
                <a:gd name="connsiteX9" fmla="*/ 1962718 w 2328005"/>
                <a:gd name="connsiteY9" fmla="*/ 983601 h 1837744"/>
                <a:gd name="connsiteX10" fmla="*/ 1987537 w 2328005"/>
                <a:gd name="connsiteY10" fmla="*/ 1011459 h 1837744"/>
                <a:gd name="connsiteX11" fmla="*/ 1251066 w 2328005"/>
                <a:gd name="connsiteY11" fmla="*/ 1165945 h 1837744"/>
                <a:gd name="connsiteX12" fmla="*/ 1248027 w 2328005"/>
                <a:gd name="connsiteY12" fmla="*/ 1175569 h 1837744"/>
                <a:gd name="connsiteX13" fmla="*/ 1308302 w 2328005"/>
                <a:gd name="connsiteY13" fmla="*/ 1228753 h 1837744"/>
                <a:gd name="connsiteX14" fmla="*/ 1334134 w 2328005"/>
                <a:gd name="connsiteY14" fmla="*/ 1229260 h 1837744"/>
                <a:gd name="connsiteX15" fmla="*/ 2030591 w 2328005"/>
                <a:gd name="connsiteY15" fmla="*/ 1090982 h 1837744"/>
                <a:gd name="connsiteX16" fmla="*/ 2054903 w 2328005"/>
                <a:gd name="connsiteY16" fmla="*/ 1123398 h 1837744"/>
                <a:gd name="connsiteX17" fmla="*/ 2328005 w 2328005"/>
                <a:gd name="connsiteY17" fmla="*/ 1509212 h 1837744"/>
                <a:gd name="connsiteX18" fmla="*/ 1890846 w 2328005"/>
                <a:gd name="connsiteY18" fmla="*/ 1837539 h 1837744"/>
                <a:gd name="connsiteX19" fmla="*/ 1695475 w 2328005"/>
                <a:gd name="connsiteY19" fmla="*/ 1616268 h 1837744"/>
                <a:gd name="connsiteX20" fmla="*/ 1461234 w 2328005"/>
                <a:gd name="connsiteY20" fmla="*/ 1539142 h 1837744"/>
                <a:gd name="connsiteX21" fmla="*/ 1230805 w 2328005"/>
                <a:gd name="connsiteY21" fmla="*/ 1421228 h 1837744"/>
                <a:gd name="connsiteX22" fmla="*/ 1137607 w 2328005"/>
                <a:gd name="connsiteY22" fmla="*/ 1336641 h 1837744"/>
                <a:gd name="connsiteX23" fmla="*/ 1105190 w 2328005"/>
                <a:gd name="connsiteY23" fmla="*/ 1279912 h 1837744"/>
                <a:gd name="connsiteX24" fmla="*/ 1037823 w 2328005"/>
                <a:gd name="connsiteY24" fmla="*/ 1232806 h 1837744"/>
                <a:gd name="connsiteX25" fmla="*/ 1012498 w 2328005"/>
                <a:gd name="connsiteY25" fmla="*/ 1191271 h 1837744"/>
                <a:gd name="connsiteX26" fmla="*/ 1075812 w 2328005"/>
                <a:gd name="connsiteY26" fmla="*/ 1123398 h 1837744"/>
                <a:gd name="connsiteX27" fmla="*/ 1122917 w 2328005"/>
                <a:gd name="connsiteY27" fmla="*/ 1098073 h 1837744"/>
                <a:gd name="connsiteX28" fmla="*/ 1244988 w 2328005"/>
                <a:gd name="connsiteY28" fmla="*/ 938521 h 1837744"/>
                <a:gd name="connsiteX29" fmla="*/ 1313367 w 2328005"/>
                <a:gd name="connsiteY29" fmla="*/ 884831 h 1837744"/>
                <a:gd name="connsiteX30" fmla="*/ 1352938 w 2328005"/>
                <a:gd name="connsiteY30" fmla="*/ 868370 h 1837744"/>
                <a:gd name="connsiteX31" fmla="*/ 624850 w 2328005"/>
                <a:gd name="connsiteY31" fmla="*/ 11 h 1837744"/>
                <a:gd name="connsiteX32" fmla="*/ 651531 w 2328005"/>
                <a:gd name="connsiteY32" fmla="*/ 10872 h 1837744"/>
                <a:gd name="connsiteX33" fmla="*/ 653875 w 2328005"/>
                <a:gd name="connsiteY33" fmla="*/ 74725 h 1837744"/>
                <a:gd name="connsiteX34" fmla="*/ 608687 w 2328005"/>
                <a:gd name="connsiteY34" fmla="*/ 126552 h 1837744"/>
                <a:gd name="connsiteX35" fmla="*/ 694621 w 2328005"/>
                <a:gd name="connsiteY35" fmla="*/ 93416 h 1837744"/>
                <a:gd name="connsiteX36" fmla="*/ 815750 w 2328005"/>
                <a:gd name="connsiteY36" fmla="*/ 59445 h 1837744"/>
                <a:gd name="connsiteX37" fmla="*/ 866339 w 2328005"/>
                <a:gd name="connsiteY37" fmla="*/ 58118 h 1837744"/>
                <a:gd name="connsiteX38" fmla="*/ 895795 w 2328005"/>
                <a:gd name="connsiteY38" fmla="*/ 135900 h 1837744"/>
                <a:gd name="connsiteX39" fmla="*/ 972751 w 2328005"/>
                <a:gd name="connsiteY39" fmla="*/ 117382 h 1837744"/>
                <a:gd name="connsiteX40" fmla="*/ 1013012 w 2328005"/>
                <a:gd name="connsiteY40" fmla="*/ 117174 h 1837744"/>
                <a:gd name="connsiteX41" fmla="*/ 1045375 w 2328005"/>
                <a:gd name="connsiteY41" fmla="*/ 186008 h 1837744"/>
                <a:gd name="connsiteX42" fmla="*/ 994321 w 2328005"/>
                <a:gd name="connsiteY42" fmla="*/ 234130 h 1837744"/>
                <a:gd name="connsiteX43" fmla="*/ 850090 w 2328005"/>
                <a:gd name="connsiteY43" fmla="*/ 312201 h 1837744"/>
                <a:gd name="connsiteX44" fmla="*/ 675866 w 2328005"/>
                <a:gd name="connsiteY44" fmla="*/ 497120 h 1837744"/>
                <a:gd name="connsiteX45" fmla="*/ 655208 w 2328005"/>
                <a:gd name="connsiteY45" fmla="*/ 525927 h 1837744"/>
                <a:gd name="connsiteX46" fmla="*/ 865231 w 2328005"/>
                <a:gd name="connsiteY46" fmla="*/ 421832 h 1837744"/>
                <a:gd name="connsiteX47" fmla="*/ 1021286 w 2328005"/>
                <a:gd name="connsiteY47" fmla="*/ 302101 h 1837744"/>
                <a:gd name="connsiteX48" fmla="*/ 1077606 w 2328005"/>
                <a:gd name="connsiteY48" fmla="*/ 275304 h 1837744"/>
                <a:gd name="connsiteX49" fmla="*/ 1135640 w 2328005"/>
                <a:gd name="connsiteY49" fmla="*/ 294358 h 1837744"/>
                <a:gd name="connsiteX50" fmla="*/ 1128862 w 2328005"/>
                <a:gd name="connsiteY50" fmla="*/ 347158 h 1837744"/>
                <a:gd name="connsiteX51" fmla="*/ 1028813 w 2328005"/>
                <a:gd name="connsiteY51" fmla="*/ 455910 h 1837744"/>
                <a:gd name="connsiteX52" fmla="*/ 800327 w 2328005"/>
                <a:gd name="connsiteY52" fmla="*/ 657068 h 1837744"/>
                <a:gd name="connsiteX53" fmla="*/ 576118 w 2328005"/>
                <a:gd name="connsiteY53" fmla="*/ 875332 h 1837744"/>
                <a:gd name="connsiteX54" fmla="*/ 571369 w 2328005"/>
                <a:gd name="connsiteY54" fmla="*/ 881954 h 1837744"/>
                <a:gd name="connsiteX55" fmla="*/ 583741 w 2328005"/>
                <a:gd name="connsiteY55" fmla="*/ 877289 h 1837744"/>
                <a:gd name="connsiteX56" fmla="*/ 826112 w 2328005"/>
                <a:gd name="connsiteY56" fmla="*/ 723190 h 1837744"/>
                <a:gd name="connsiteX57" fmla="*/ 977646 w 2328005"/>
                <a:gd name="connsiteY57" fmla="*/ 716038 h 1837744"/>
                <a:gd name="connsiteX58" fmla="*/ 1017891 w 2328005"/>
                <a:gd name="connsiteY58" fmla="*/ 749411 h 1837744"/>
                <a:gd name="connsiteX59" fmla="*/ 1013203 w 2328005"/>
                <a:gd name="connsiteY59" fmla="*/ 774126 h 1837744"/>
                <a:gd name="connsiteX60" fmla="*/ 737147 w 2328005"/>
                <a:gd name="connsiteY60" fmla="*/ 957718 h 1837744"/>
                <a:gd name="connsiteX61" fmla="*/ 480939 w 2328005"/>
                <a:gd name="connsiteY61" fmla="*/ 1089859 h 1837744"/>
                <a:gd name="connsiteX62" fmla="*/ 396830 w 2328005"/>
                <a:gd name="connsiteY62" fmla="*/ 1109264 h 1837744"/>
                <a:gd name="connsiteX63" fmla="*/ 287055 w 2328005"/>
                <a:gd name="connsiteY63" fmla="*/ 1125305 h 1837744"/>
                <a:gd name="connsiteX64" fmla="*/ 261671 w 2328005"/>
                <a:gd name="connsiteY64" fmla="*/ 1123646 h 1837744"/>
                <a:gd name="connsiteX65" fmla="*/ 10194 w 2328005"/>
                <a:gd name="connsiteY65" fmla="*/ 676571 h 1837744"/>
                <a:gd name="connsiteX66" fmla="*/ 0 w 2328005"/>
                <a:gd name="connsiteY66" fmla="*/ 657227 h 1837744"/>
                <a:gd name="connsiteX67" fmla="*/ 241867 w 2328005"/>
                <a:gd name="connsiteY67" fmla="*/ 342324 h 1837744"/>
                <a:gd name="connsiteX68" fmla="*/ 494032 w 2328005"/>
                <a:gd name="connsiteY68" fmla="*/ 66894 h 1837744"/>
                <a:gd name="connsiteX69" fmla="*/ 596077 w 2328005"/>
                <a:gd name="connsiteY69" fmla="*/ 5700 h 1837744"/>
                <a:gd name="connsiteX70" fmla="*/ 624850 w 2328005"/>
                <a:gd name="connsiteY70" fmla="*/ 11 h 183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328005" h="1837744">
                  <a:moveTo>
                    <a:pt x="1352938" y="868370"/>
                  </a:moveTo>
                  <a:cubicBezTo>
                    <a:pt x="1392921" y="857827"/>
                    <a:pt x="1434044" y="863810"/>
                    <a:pt x="1475452" y="875207"/>
                  </a:cubicBezTo>
                  <a:lnTo>
                    <a:pt x="1492673" y="879766"/>
                  </a:lnTo>
                  <a:cubicBezTo>
                    <a:pt x="1517492" y="882805"/>
                    <a:pt x="1541298" y="890909"/>
                    <a:pt x="1564091" y="901040"/>
                  </a:cubicBezTo>
                  <a:cubicBezTo>
                    <a:pt x="1571689" y="904079"/>
                    <a:pt x="1578780" y="905092"/>
                    <a:pt x="1586885" y="904078"/>
                  </a:cubicBezTo>
                  <a:cubicBezTo>
                    <a:pt x="1632470" y="896987"/>
                    <a:pt x="1678563" y="890402"/>
                    <a:pt x="1724656" y="886857"/>
                  </a:cubicBezTo>
                  <a:cubicBezTo>
                    <a:pt x="1757580" y="884324"/>
                    <a:pt x="1789997" y="882805"/>
                    <a:pt x="1822413" y="889389"/>
                  </a:cubicBezTo>
                  <a:cubicBezTo>
                    <a:pt x="1848752" y="894961"/>
                    <a:pt x="1871545" y="907118"/>
                    <a:pt x="1886234" y="930924"/>
                  </a:cubicBezTo>
                  <a:cubicBezTo>
                    <a:pt x="1893325" y="942573"/>
                    <a:pt x="1901936" y="949664"/>
                    <a:pt x="1917132" y="951691"/>
                  </a:cubicBezTo>
                  <a:cubicBezTo>
                    <a:pt x="1936886" y="953717"/>
                    <a:pt x="1950561" y="968912"/>
                    <a:pt x="1962718" y="983601"/>
                  </a:cubicBezTo>
                  <a:cubicBezTo>
                    <a:pt x="1970315" y="993225"/>
                    <a:pt x="1978420" y="1002849"/>
                    <a:pt x="1987537" y="1011459"/>
                  </a:cubicBezTo>
                  <a:cubicBezTo>
                    <a:pt x="1982979" y="1023109"/>
                    <a:pt x="1255624" y="1164426"/>
                    <a:pt x="1251066" y="1165945"/>
                  </a:cubicBezTo>
                  <a:cubicBezTo>
                    <a:pt x="1244988" y="1167466"/>
                    <a:pt x="1241948" y="1171011"/>
                    <a:pt x="1248027" y="1175569"/>
                  </a:cubicBezTo>
                  <a:cubicBezTo>
                    <a:pt x="1268793" y="1192284"/>
                    <a:pt x="1286015" y="1213558"/>
                    <a:pt x="1308302" y="1228753"/>
                  </a:cubicBezTo>
                  <a:cubicBezTo>
                    <a:pt x="1316406" y="1234325"/>
                    <a:pt x="1325524" y="1231286"/>
                    <a:pt x="1334134" y="1229260"/>
                  </a:cubicBezTo>
                  <a:lnTo>
                    <a:pt x="2030591" y="1090982"/>
                  </a:lnTo>
                  <a:cubicBezTo>
                    <a:pt x="2043253" y="1098073"/>
                    <a:pt x="2047812" y="1112255"/>
                    <a:pt x="2054903" y="1123398"/>
                  </a:cubicBezTo>
                  <a:cubicBezTo>
                    <a:pt x="2059462" y="1137074"/>
                    <a:pt x="2267775" y="1373801"/>
                    <a:pt x="2328005" y="1509212"/>
                  </a:cubicBezTo>
                  <a:cubicBezTo>
                    <a:pt x="2203872" y="1632333"/>
                    <a:pt x="2050398" y="1700274"/>
                    <a:pt x="1890846" y="1837539"/>
                  </a:cubicBezTo>
                  <a:cubicBezTo>
                    <a:pt x="1882742" y="1844630"/>
                    <a:pt x="1767078" y="1666001"/>
                    <a:pt x="1695475" y="1616268"/>
                  </a:cubicBezTo>
                  <a:cubicBezTo>
                    <a:pt x="1623873" y="1566536"/>
                    <a:pt x="1538679" y="1571649"/>
                    <a:pt x="1461234" y="1539142"/>
                  </a:cubicBezTo>
                  <a:cubicBezTo>
                    <a:pt x="1383789" y="1506636"/>
                    <a:pt x="1284743" y="1454979"/>
                    <a:pt x="1230805" y="1421228"/>
                  </a:cubicBezTo>
                  <a:cubicBezTo>
                    <a:pt x="1176868" y="1387478"/>
                    <a:pt x="1160400" y="1373616"/>
                    <a:pt x="1137607" y="1336641"/>
                  </a:cubicBezTo>
                  <a:cubicBezTo>
                    <a:pt x="1126463" y="1317899"/>
                    <a:pt x="1116333" y="1298652"/>
                    <a:pt x="1105190" y="1279912"/>
                  </a:cubicBezTo>
                  <a:cubicBezTo>
                    <a:pt x="1079864" y="1268261"/>
                    <a:pt x="1057578" y="1252560"/>
                    <a:pt x="1037823" y="1232806"/>
                  </a:cubicBezTo>
                  <a:cubicBezTo>
                    <a:pt x="1026680" y="1220649"/>
                    <a:pt x="1013511" y="1209506"/>
                    <a:pt x="1012498" y="1191271"/>
                  </a:cubicBezTo>
                  <a:cubicBezTo>
                    <a:pt x="1009965" y="1153789"/>
                    <a:pt x="1037823" y="1122386"/>
                    <a:pt x="1075812" y="1123398"/>
                  </a:cubicBezTo>
                  <a:cubicBezTo>
                    <a:pt x="1098099" y="1123905"/>
                    <a:pt x="1110761" y="1117320"/>
                    <a:pt x="1122917" y="1098073"/>
                  </a:cubicBezTo>
                  <a:cubicBezTo>
                    <a:pt x="1158880" y="1041343"/>
                    <a:pt x="1198388" y="987653"/>
                    <a:pt x="1244988" y="938521"/>
                  </a:cubicBezTo>
                  <a:cubicBezTo>
                    <a:pt x="1265248" y="917248"/>
                    <a:pt x="1287028" y="898000"/>
                    <a:pt x="1313367" y="884831"/>
                  </a:cubicBezTo>
                  <a:cubicBezTo>
                    <a:pt x="1326410" y="877234"/>
                    <a:pt x="1339611" y="871884"/>
                    <a:pt x="1352938" y="868370"/>
                  </a:cubicBezTo>
                  <a:close/>
                  <a:moveTo>
                    <a:pt x="624850" y="11"/>
                  </a:moveTo>
                  <a:cubicBezTo>
                    <a:pt x="634228" y="218"/>
                    <a:pt x="643257" y="3184"/>
                    <a:pt x="651531" y="10872"/>
                  </a:cubicBezTo>
                  <a:cubicBezTo>
                    <a:pt x="663589" y="22026"/>
                    <a:pt x="664048" y="54945"/>
                    <a:pt x="653875" y="74725"/>
                  </a:cubicBezTo>
                  <a:cubicBezTo>
                    <a:pt x="642989" y="95498"/>
                    <a:pt x="626288" y="111096"/>
                    <a:pt x="608687" y="126552"/>
                  </a:cubicBezTo>
                  <a:cubicBezTo>
                    <a:pt x="637221" y="115427"/>
                    <a:pt x="665993" y="103972"/>
                    <a:pt x="694621" y="93416"/>
                  </a:cubicBezTo>
                  <a:cubicBezTo>
                    <a:pt x="734246" y="78712"/>
                    <a:pt x="773914" y="66045"/>
                    <a:pt x="815750" y="59445"/>
                  </a:cubicBezTo>
                  <a:cubicBezTo>
                    <a:pt x="832806" y="56635"/>
                    <a:pt x="849670" y="56192"/>
                    <a:pt x="866339" y="58118"/>
                  </a:cubicBezTo>
                  <a:cubicBezTo>
                    <a:pt x="910235" y="64027"/>
                    <a:pt x="924189" y="99103"/>
                    <a:pt x="895795" y="135900"/>
                  </a:cubicBezTo>
                  <a:cubicBezTo>
                    <a:pt x="922805" y="129699"/>
                    <a:pt x="946979" y="120460"/>
                    <a:pt x="972751" y="117382"/>
                  </a:cubicBezTo>
                  <a:cubicBezTo>
                    <a:pt x="986252" y="116033"/>
                    <a:pt x="999754" y="114685"/>
                    <a:pt x="1013012" y="117174"/>
                  </a:cubicBezTo>
                  <a:cubicBezTo>
                    <a:pt x="1048854" y="123824"/>
                    <a:pt x="1062866" y="153927"/>
                    <a:pt x="1045375" y="186008"/>
                  </a:cubicBezTo>
                  <a:cubicBezTo>
                    <a:pt x="1033446" y="207536"/>
                    <a:pt x="1015183" y="222517"/>
                    <a:pt x="994321" y="234130"/>
                  </a:cubicBezTo>
                  <a:cubicBezTo>
                    <a:pt x="946386" y="260422"/>
                    <a:pt x="897270" y="284866"/>
                    <a:pt x="850090" y="312201"/>
                  </a:cubicBezTo>
                  <a:cubicBezTo>
                    <a:pt x="774506" y="356773"/>
                    <a:pt x="724312" y="426068"/>
                    <a:pt x="675866" y="497120"/>
                  </a:cubicBezTo>
                  <a:cubicBezTo>
                    <a:pt x="670499" y="505304"/>
                    <a:pt x="664231" y="513344"/>
                    <a:pt x="655208" y="525927"/>
                  </a:cubicBezTo>
                  <a:cubicBezTo>
                    <a:pt x="733364" y="498743"/>
                    <a:pt x="803380" y="468229"/>
                    <a:pt x="865231" y="421832"/>
                  </a:cubicBezTo>
                  <a:cubicBezTo>
                    <a:pt x="917691" y="382239"/>
                    <a:pt x="969158" y="341933"/>
                    <a:pt x="1021286" y="302101"/>
                  </a:cubicBezTo>
                  <a:cubicBezTo>
                    <a:pt x="1037888" y="289439"/>
                    <a:pt x="1056332" y="279101"/>
                    <a:pt x="1077606" y="275304"/>
                  </a:cubicBezTo>
                  <a:cubicBezTo>
                    <a:pt x="1100254" y="270989"/>
                    <a:pt x="1121515" y="274202"/>
                    <a:pt x="1135640" y="294358"/>
                  </a:cubicBezTo>
                  <a:cubicBezTo>
                    <a:pt x="1148677" y="313235"/>
                    <a:pt x="1138792" y="331215"/>
                    <a:pt x="1128862" y="347158"/>
                  </a:cubicBezTo>
                  <a:cubicBezTo>
                    <a:pt x="1102874" y="389690"/>
                    <a:pt x="1065772" y="423250"/>
                    <a:pt x="1028813" y="455910"/>
                  </a:cubicBezTo>
                  <a:cubicBezTo>
                    <a:pt x="952903" y="523310"/>
                    <a:pt x="875150" y="588387"/>
                    <a:pt x="800327" y="657068"/>
                  </a:cubicBezTo>
                  <a:cubicBezTo>
                    <a:pt x="723748" y="727499"/>
                    <a:pt x="649105" y="800822"/>
                    <a:pt x="576118" y="875332"/>
                  </a:cubicBezTo>
                  <a:cubicBezTo>
                    <a:pt x="574363" y="877082"/>
                    <a:pt x="573031" y="879636"/>
                    <a:pt x="571369" y="881954"/>
                  </a:cubicBezTo>
                  <a:cubicBezTo>
                    <a:pt x="577380" y="884760"/>
                    <a:pt x="580135" y="880218"/>
                    <a:pt x="583741" y="877289"/>
                  </a:cubicBezTo>
                  <a:cubicBezTo>
                    <a:pt x="661855" y="821496"/>
                    <a:pt x="737608" y="762006"/>
                    <a:pt x="826112" y="723190"/>
                  </a:cubicBezTo>
                  <a:cubicBezTo>
                    <a:pt x="875127" y="701683"/>
                    <a:pt x="925635" y="692779"/>
                    <a:pt x="977646" y="716038"/>
                  </a:cubicBezTo>
                  <a:cubicBezTo>
                    <a:pt x="994351" y="723505"/>
                    <a:pt x="1007402" y="735371"/>
                    <a:pt x="1017891" y="749411"/>
                  </a:cubicBezTo>
                  <a:cubicBezTo>
                    <a:pt x="1024269" y="757996"/>
                    <a:pt x="1027330" y="767711"/>
                    <a:pt x="1013203" y="774126"/>
                  </a:cubicBezTo>
                  <a:cubicBezTo>
                    <a:pt x="910242" y="819120"/>
                    <a:pt x="827071" y="893848"/>
                    <a:pt x="737147" y="957718"/>
                  </a:cubicBezTo>
                  <a:cubicBezTo>
                    <a:pt x="657989" y="1014265"/>
                    <a:pt x="575670" y="1064033"/>
                    <a:pt x="480939" y="1089859"/>
                  </a:cubicBezTo>
                  <a:cubicBezTo>
                    <a:pt x="452792" y="1096249"/>
                    <a:pt x="424977" y="1102874"/>
                    <a:pt x="396830" y="1109264"/>
                  </a:cubicBezTo>
                  <a:cubicBezTo>
                    <a:pt x="360349" y="1114689"/>
                    <a:pt x="323300" y="1120209"/>
                    <a:pt x="287055" y="1125305"/>
                  </a:cubicBezTo>
                  <a:cubicBezTo>
                    <a:pt x="278527" y="1126710"/>
                    <a:pt x="269618" y="1129345"/>
                    <a:pt x="261671" y="1123646"/>
                  </a:cubicBezTo>
                  <a:cubicBezTo>
                    <a:pt x="177876" y="974811"/>
                    <a:pt x="93751" y="825738"/>
                    <a:pt x="10194" y="676571"/>
                  </a:cubicBezTo>
                  <a:cubicBezTo>
                    <a:pt x="7127" y="670360"/>
                    <a:pt x="3398" y="663675"/>
                    <a:pt x="0" y="657227"/>
                  </a:cubicBezTo>
                  <a:cubicBezTo>
                    <a:pt x="79818" y="551515"/>
                    <a:pt x="158074" y="445186"/>
                    <a:pt x="241867" y="342324"/>
                  </a:cubicBezTo>
                  <a:cubicBezTo>
                    <a:pt x="320578" y="245846"/>
                    <a:pt x="397778" y="147282"/>
                    <a:pt x="494032" y="66894"/>
                  </a:cubicBezTo>
                  <a:cubicBezTo>
                    <a:pt x="524537" y="41137"/>
                    <a:pt x="557640" y="18749"/>
                    <a:pt x="596077" y="5700"/>
                  </a:cubicBezTo>
                  <a:cubicBezTo>
                    <a:pt x="605745" y="2355"/>
                    <a:pt x="615472" y="-196"/>
                    <a:pt x="624850" y="11"/>
                  </a:cubicBezTo>
                  <a:close/>
                </a:path>
              </a:pathLst>
            </a:custGeom>
            <a:solidFill>
              <a:srgbClr val="FCD9C1"/>
            </a:solidFill>
            <a:ln w="2539"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xmlns="" id="{A9A520E3-95A1-4193-9A73-08C9675A98BF}"/>
                </a:ext>
              </a:extLst>
            </p:cNvPr>
            <p:cNvSpPr/>
            <p:nvPr/>
          </p:nvSpPr>
          <p:spPr>
            <a:xfrm rot="21479217" flipH="1">
              <a:off x="1937072" y="6023955"/>
              <a:ext cx="1006835" cy="848673"/>
            </a:xfrm>
            <a:custGeom>
              <a:avLst/>
              <a:gdLst>
                <a:gd name="connsiteX0" fmla="*/ 447868 w 1006835"/>
                <a:gd name="connsiteY0" fmla="*/ 72 h 848673"/>
                <a:gd name="connsiteX1" fmla="*/ 431875 w 1006835"/>
                <a:gd name="connsiteY1" fmla="*/ 14129 h 848673"/>
                <a:gd name="connsiteX2" fmla="*/ 357313 w 1006835"/>
                <a:gd name="connsiteY2" fmla="*/ 158774 h 848673"/>
                <a:gd name="connsiteX3" fmla="*/ 216335 w 1006835"/>
                <a:gd name="connsiteY3" fmla="*/ 429727 h 848673"/>
                <a:gd name="connsiteX4" fmla="*/ 58246 w 1006835"/>
                <a:gd name="connsiteY4" fmla="*/ 736943 h 848673"/>
                <a:gd name="connsiteX5" fmla="*/ 0 w 1006835"/>
                <a:gd name="connsiteY5" fmla="*/ 848673 h 848673"/>
                <a:gd name="connsiteX6" fmla="*/ 746679 w 1006835"/>
                <a:gd name="connsiteY6" fmla="*/ 822428 h 848673"/>
                <a:gd name="connsiteX7" fmla="*/ 818137 w 1006835"/>
                <a:gd name="connsiteY7" fmla="*/ 670937 h 848673"/>
                <a:gd name="connsiteX8" fmla="*/ 1002304 w 1006835"/>
                <a:gd name="connsiteY8" fmla="*/ 282230 h 848673"/>
                <a:gd name="connsiteX9" fmla="*/ 993340 w 1006835"/>
                <a:gd name="connsiteY9" fmla="*/ 255339 h 848673"/>
                <a:gd name="connsiteX10" fmla="*/ 474251 w 1006835"/>
                <a:gd name="connsiteY10" fmla="*/ 9240 h 848673"/>
                <a:gd name="connsiteX11" fmla="*/ 447868 w 1006835"/>
                <a:gd name="connsiteY11" fmla="*/ 72 h 84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6835" h="848673">
                  <a:moveTo>
                    <a:pt x="447868" y="72"/>
                  </a:moveTo>
                  <a:cubicBezTo>
                    <a:pt x="442470" y="683"/>
                    <a:pt x="438803" y="5165"/>
                    <a:pt x="431875" y="14129"/>
                  </a:cubicBezTo>
                  <a:cubicBezTo>
                    <a:pt x="407836" y="62616"/>
                    <a:pt x="382575" y="110695"/>
                    <a:pt x="357313" y="158774"/>
                  </a:cubicBezTo>
                  <a:cubicBezTo>
                    <a:pt x="310050" y="248820"/>
                    <a:pt x="261970" y="338866"/>
                    <a:pt x="216335" y="429727"/>
                  </a:cubicBezTo>
                  <a:cubicBezTo>
                    <a:pt x="164590" y="532812"/>
                    <a:pt x="108362" y="633043"/>
                    <a:pt x="58246" y="736943"/>
                  </a:cubicBezTo>
                  <a:lnTo>
                    <a:pt x="0" y="848673"/>
                  </a:lnTo>
                  <a:lnTo>
                    <a:pt x="746679" y="822428"/>
                  </a:lnTo>
                  <a:lnTo>
                    <a:pt x="818137" y="670937"/>
                  </a:lnTo>
                  <a:cubicBezTo>
                    <a:pt x="879254" y="541368"/>
                    <a:pt x="940372" y="411799"/>
                    <a:pt x="1002304" y="282230"/>
                  </a:cubicBezTo>
                  <a:cubicBezTo>
                    <a:pt x="1009231" y="268377"/>
                    <a:pt x="1009638" y="260636"/>
                    <a:pt x="993340" y="255339"/>
                  </a:cubicBezTo>
                  <a:lnTo>
                    <a:pt x="474251" y="9240"/>
                  </a:lnTo>
                  <a:cubicBezTo>
                    <a:pt x="460397" y="2721"/>
                    <a:pt x="453267" y="-539"/>
                    <a:pt x="447868" y="72"/>
                  </a:cubicBezTo>
                  <a:close/>
                </a:path>
              </a:pathLst>
            </a:custGeom>
            <a:solidFill>
              <a:schemeClr val="bg1"/>
            </a:solidFill>
            <a:ln w="4251" cap="flat">
              <a:noFill/>
              <a:prstDash val="solid"/>
              <a:miter/>
            </a:ln>
          </p:spPr>
          <p:txBody>
            <a:bodyPr wrap="square" rtlCol="0" anchor="ctr">
              <a:noAutofit/>
            </a:bodyPr>
            <a:lstStyle/>
            <a:p>
              <a:endParaRPr lang="en-US"/>
            </a:p>
          </p:txBody>
        </p:sp>
      </p:grpSp>
      <p:sp>
        <p:nvSpPr>
          <p:cNvPr id="5" name="Rectangle 4">
            <a:extLst>
              <a:ext uri="{FF2B5EF4-FFF2-40B4-BE49-F238E27FC236}">
                <a16:creationId xmlns:a16="http://schemas.microsoft.com/office/drawing/2014/main" xmlns="" id="{E32F21BC-66E9-436D-9873-B7DD2DCAA330}"/>
              </a:ext>
            </a:extLst>
          </p:cNvPr>
          <p:cNvSpPr/>
          <p:nvPr/>
        </p:nvSpPr>
        <p:spPr>
          <a:xfrm>
            <a:off x="3017521" y="6488668"/>
            <a:ext cx="4721421" cy="369332"/>
          </a:xfrm>
          <a:prstGeom prst="rect">
            <a:avLst/>
          </a:prstGeom>
        </p:spPr>
        <p:txBody>
          <a:bodyPr wrap="none">
            <a:spAutoFit/>
          </a:bodyPr>
          <a:lstStyle/>
          <a:p>
            <a:r>
              <a:rPr lang="en-US" b="1" dirty="0"/>
              <a:t>IT20156206 </a:t>
            </a:r>
            <a:r>
              <a:rPr lang="en-US" dirty="0"/>
              <a:t>| Rathnasooriya P. U |   TMP-23-383</a:t>
            </a:r>
          </a:p>
        </p:txBody>
      </p:sp>
    </p:spTree>
    <p:extLst>
      <p:ext uri="{BB962C8B-B14F-4D97-AF65-F5344CB8AC3E}">
        <p14:creationId xmlns:p14="http://schemas.microsoft.com/office/powerpoint/2010/main" val="26820342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descr="A picture containing application&#10;&#10;Description automatically generated">
            <a:extLst>
              <a:ext uri="{FF2B5EF4-FFF2-40B4-BE49-F238E27FC236}">
                <a16:creationId xmlns:a16="http://schemas.microsoft.com/office/drawing/2014/main" xmlns="" id="{B9691C46-0736-465D-8971-477E9DB82853}"/>
              </a:ext>
            </a:extLst>
          </p:cNvPr>
          <p:cNvPicPr>
            <a:picLocks noChangeAspect="1"/>
          </p:cNvPicPr>
          <p:nvPr/>
        </p:nvPicPr>
        <p:blipFill>
          <a:blip r:embed="rId4"/>
          <a:stretch>
            <a:fillRect/>
          </a:stretch>
        </p:blipFill>
        <p:spPr>
          <a:xfrm>
            <a:off x="69272" y="6355225"/>
            <a:ext cx="2319251" cy="444585"/>
          </a:xfrm>
          <a:prstGeom prst="rect">
            <a:avLst/>
          </a:prstGeom>
        </p:spPr>
      </p:pic>
      <p:sp>
        <p:nvSpPr>
          <p:cNvPr id="7" name="TextBox 6">
            <a:extLst>
              <a:ext uri="{FF2B5EF4-FFF2-40B4-BE49-F238E27FC236}">
                <a16:creationId xmlns:a16="http://schemas.microsoft.com/office/drawing/2014/main" xmlns="" id="{CDBA6D14-A824-4F33-AB3E-5D175EB413BA}"/>
              </a:ext>
            </a:extLst>
          </p:cNvPr>
          <p:cNvSpPr txBox="1"/>
          <p:nvPr/>
        </p:nvSpPr>
        <p:spPr>
          <a:xfrm>
            <a:off x="798023" y="3837251"/>
            <a:ext cx="2219498" cy="954107"/>
          </a:xfrm>
          <a:prstGeom prst="rect">
            <a:avLst/>
          </a:prstGeom>
          <a:noFill/>
        </p:spPr>
        <p:txBody>
          <a:bodyPr wrap="square" rtlCol="0">
            <a:spAutoFit/>
          </a:bodyPr>
          <a:lstStyle/>
          <a:p>
            <a:r>
              <a:rPr lang="en-GB" sz="2800" b="1" dirty="0">
                <a:solidFill>
                  <a:srgbClr val="FFFFFF"/>
                </a:solidFill>
              </a:rPr>
              <a:t>Completion</a:t>
            </a:r>
            <a:r>
              <a:rPr lang="en-US" sz="2800" b="1" dirty="0">
                <a:solidFill>
                  <a:srgbClr val="FFFFFF"/>
                </a:solidFill>
              </a:rPr>
              <a:t> of the System</a:t>
            </a:r>
            <a:endParaRPr lang="en-US" sz="2800" dirty="0"/>
          </a:p>
        </p:txBody>
      </p:sp>
      <p:sp>
        <p:nvSpPr>
          <p:cNvPr id="5" name="Rectangle 4">
            <a:extLst>
              <a:ext uri="{FF2B5EF4-FFF2-40B4-BE49-F238E27FC236}">
                <a16:creationId xmlns:a16="http://schemas.microsoft.com/office/drawing/2014/main" xmlns="" id="{E32F21BC-66E9-436D-9873-B7DD2DCAA330}"/>
              </a:ext>
            </a:extLst>
          </p:cNvPr>
          <p:cNvSpPr/>
          <p:nvPr/>
        </p:nvSpPr>
        <p:spPr>
          <a:xfrm>
            <a:off x="3017521" y="6488668"/>
            <a:ext cx="4721421" cy="369332"/>
          </a:xfrm>
          <a:prstGeom prst="rect">
            <a:avLst/>
          </a:prstGeom>
        </p:spPr>
        <p:txBody>
          <a:bodyPr wrap="none">
            <a:spAutoFit/>
          </a:bodyPr>
          <a:lstStyle/>
          <a:p>
            <a:r>
              <a:rPr lang="en-US" b="1" dirty="0"/>
              <a:t>IT20156206 </a:t>
            </a:r>
            <a:r>
              <a:rPr lang="en-US" dirty="0"/>
              <a:t>| Rathnasooriya P. U |   TMP-23-383</a:t>
            </a:r>
          </a:p>
        </p:txBody>
      </p:sp>
      <p:sp>
        <p:nvSpPr>
          <p:cNvPr id="8" name="TextBox 7">
            <a:extLst>
              <a:ext uri="{FF2B5EF4-FFF2-40B4-BE49-F238E27FC236}">
                <a16:creationId xmlns:a16="http://schemas.microsoft.com/office/drawing/2014/main" xmlns="" id="{52D4AE1F-F681-4FEC-B226-21142E5D065F}"/>
              </a:ext>
            </a:extLst>
          </p:cNvPr>
          <p:cNvSpPr txBox="1"/>
          <p:nvPr/>
        </p:nvSpPr>
        <p:spPr>
          <a:xfrm>
            <a:off x="5866015" y="105811"/>
            <a:ext cx="6151415" cy="1231106"/>
          </a:xfrm>
          <a:prstGeom prst="rect">
            <a:avLst/>
          </a:prstGeom>
          <a:noFill/>
        </p:spPr>
        <p:txBody>
          <a:bodyPr wrap="square" rtlCol="0">
            <a:spAutoFit/>
          </a:bodyPr>
          <a:lstStyle/>
          <a:p>
            <a:pPr algn="ctr"/>
            <a:r>
              <a:rPr lang="en-US" sz="2800" dirty="0">
                <a:effectLst>
                  <a:outerShdw blurRad="38100" dist="38100" dir="2700000" algn="tl">
                    <a:srgbClr val="000000">
                      <a:alpha val="43137"/>
                    </a:srgbClr>
                  </a:outerShdw>
                </a:effectLst>
                <a:latin typeface="Sitka Subheading" panose="02000505000000020004" pitchFamily="2" charset="0"/>
              </a:rPr>
              <a:t>MOTORBIKE DEFECT CHECKER AND PREDICTOR</a:t>
            </a:r>
          </a:p>
          <a:p>
            <a:endParaRPr lang="en-US" dirty="0"/>
          </a:p>
        </p:txBody>
      </p:sp>
      <p:pic>
        <p:nvPicPr>
          <p:cNvPr id="3" name="ppp">
            <a:hlinkClick r:id="" action="ppaction://media"/>
            <a:extLst>
              <a:ext uri="{FF2B5EF4-FFF2-40B4-BE49-F238E27FC236}">
                <a16:creationId xmlns:a16="http://schemas.microsoft.com/office/drawing/2014/main" xmlns="" id="{6573F048-ACD0-4B5E-81E6-E8E092372EC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64672" y="1159259"/>
            <a:ext cx="9202190" cy="5195966"/>
          </a:xfrm>
          <a:prstGeom prst="rect">
            <a:avLst/>
          </a:prstGeom>
        </p:spPr>
      </p:pic>
    </p:spTree>
    <p:extLst>
      <p:ext uri="{BB962C8B-B14F-4D97-AF65-F5344CB8AC3E}">
        <p14:creationId xmlns:p14="http://schemas.microsoft.com/office/powerpoint/2010/main" val="366119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7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descr="A picture containing application&#10;&#10;Description automatically generated">
            <a:extLst>
              <a:ext uri="{FF2B5EF4-FFF2-40B4-BE49-F238E27FC236}">
                <a16:creationId xmlns:a16="http://schemas.microsoft.com/office/drawing/2014/main" xmlns="" id="{B9691C46-0736-465D-8971-477E9DB82853}"/>
              </a:ext>
            </a:extLst>
          </p:cNvPr>
          <p:cNvPicPr>
            <a:picLocks noChangeAspect="1"/>
          </p:cNvPicPr>
          <p:nvPr/>
        </p:nvPicPr>
        <p:blipFill>
          <a:blip r:embed="rId4"/>
          <a:stretch>
            <a:fillRect/>
          </a:stretch>
        </p:blipFill>
        <p:spPr>
          <a:xfrm>
            <a:off x="69272" y="6355225"/>
            <a:ext cx="2319251" cy="444585"/>
          </a:xfrm>
          <a:prstGeom prst="rect">
            <a:avLst/>
          </a:prstGeom>
        </p:spPr>
      </p:pic>
      <p:sp>
        <p:nvSpPr>
          <p:cNvPr id="7" name="TextBox 6">
            <a:extLst>
              <a:ext uri="{FF2B5EF4-FFF2-40B4-BE49-F238E27FC236}">
                <a16:creationId xmlns:a16="http://schemas.microsoft.com/office/drawing/2014/main" xmlns="" id="{CDBA6D14-A824-4F33-AB3E-5D175EB413BA}"/>
              </a:ext>
            </a:extLst>
          </p:cNvPr>
          <p:cNvSpPr txBox="1"/>
          <p:nvPr/>
        </p:nvSpPr>
        <p:spPr>
          <a:xfrm>
            <a:off x="798023" y="3837251"/>
            <a:ext cx="2219498" cy="954107"/>
          </a:xfrm>
          <a:prstGeom prst="rect">
            <a:avLst/>
          </a:prstGeom>
          <a:noFill/>
        </p:spPr>
        <p:txBody>
          <a:bodyPr wrap="square" rtlCol="0">
            <a:spAutoFit/>
          </a:bodyPr>
          <a:lstStyle/>
          <a:p>
            <a:r>
              <a:rPr lang="en-GB" sz="2800" b="1" dirty="0">
                <a:solidFill>
                  <a:srgbClr val="FFFFFF"/>
                </a:solidFill>
              </a:rPr>
              <a:t>Completion</a:t>
            </a:r>
            <a:r>
              <a:rPr lang="en-US" sz="2800" b="1" dirty="0">
                <a:solidFill>
                  <a:srgbClr val="FFFFFF"/>
                </a:solidFill>
              </a:rPr>
              <a:t> of the System</a:t>
            </a:r>
            <a:endParaRPr lang="en-US" sz="2800" dirty="0"/>
          </a:p>
        </p:txBody>
      </p:sp>
      <p:sp>
        <p:nvSpPr>
          <p:cNvPr id="5" name="Rectangle 4">
            <a:extLst>
              <a:ext uri="{FF2B5EF4-FFF2-40B4-BE49-F238E27FC236}">
                <a16:creationId xmlns:a16="http://schemas.microsoft.com/office/drawing/2014/main" xmlns="" id="{E32F21BC-66E9-436D-9873-B7DD2DCAA330}"/>
              </a:ext>
            </a:extLst>
          </p:cNvPr>
          <p:cNvSpPr/>
          <p:nvPr/>
        </p:nvSpPr>
        <p:spPr>
          <a:xfrm>
            <a:off x="3017521" y="6488668"/>
            <a:ext cx="4721421" cy="369332"/>
          </a:xfrm>
          <a:prstGeom prst="rect">
            <a:avLst/>
          </a:prstGeom>
        </p:spPr>
        <p:txBody>
          <a:bodyPr wrap="none">
            <a:spAutoFit/>
          </a:bodyPr>
          <a:lstStyle/>
          <a:p>
            <a:r>
              <a:rPr lang="en-US" b="1" dirty="0"/>
              <a:t>IT20156206 </a:t>
            </a:r>
            <a:r>
              <a:rPr lang="en-US" dirty="0"/>
              <a:t>| Rathnasooriya P. U |   TMP-23-383</a:t>
            </a:r>
          </a:p>
        </p:txBody>
      </p:sp>
      <p:sp>
        <p:nvSpPr>
          <p:cNvPr id="8" name="TextBox 7">
            <a:extLst>
              <a:ext uri="{FF2B5EF4-FFF2-40B4-BE49-F238E27FC236}">
                <a16:creationId xmlns:a16="http://schemas.microsoft.com/office/drawing/2014/main" xmlns="" id="{52D4AE1F-F681-4FEC-B226-21142E5D065F}"/>
              </a:ext>
            </a:extLst>
          </p:cNvPr>
          <p:cNvSpPr txBox="1"/>
          <p:nvPr/>
        </p:nvSpPr>
        <p:spPr>
          <a:xfrm>
            <a:off x="5760720" y="365760"/>
            <a:ext cx="6325985" cy="1231106"/>
          </a:xfrm>
          <a:prstGeom prst="rect">
            <a:avLst/>
          </a:prstGeom>
          <a:noFill/>
        </p:spPr>
        <p:txBody>
          <a:bodyPr wrap="square" rtlCol="0">
            <a:spAutoFit/>
          </a:bodyPr>
          <a:lstStyle/>
          <a:p>
            <a:pPr algn="ctr"/>
            <a:r>
              <a:rPr lang="en-US" sz="2800" dirty="0">
                <a:effectLst>
                  <a:outerShdw blurRad="38100" dist="38100" dir="2700000" algn="tl">
                    <a:srgbClr val="000000">
                      <a:alpha val="43137"/>
                    </a:srgbClr>
                  </a:outerShdw>
                </a:effectLst>
                <a:latin typeface="Sitka Subheading" panose="02000505000000020004" pitchFamily="2" charset="0"/>
              </a:rPr>
              <a:t>MOTORBIKE DEFECT CHECKER AND PREDICTOR</a:t>
            </a:r>
          </a:p>
          <a:p>
            <a:endParaRPr lang="en-US" dirty="0"/>
          </a:p>
        </p:txBody>
      </p:sp>
      <p:pic>
        <p:nvPicPr>
          <p:cNvPr id="2" name="f4">
            <a:hlinkClick r:id="" action="ppaction://media"/>
            <a:extLst>
              <a:ext uri="{FF2B5EF4-FFF2-40B4-BE49-F238E27FC236}">
                <a16:creationId xmlns:a16="http://schemas.microsoft.com/office/drawing/2014/main" xmlns="" id="{532A0F8A-C722-4EA7-BBC2-6FBAA79EB4E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82683" y="365760"/>
            <a:ext cx="3804034" cy="5959214"/>
          </a:xfrm>
          <a:prstGeom prst="rect">
            <a:avLst/>
          </a:prstGeom>
        </p:spPr>
      </p:pic>
    </p:spTree>
    <p:extLst>
      <p:ext uri="{BB962C8B-B14F-4D97-AF65-F5344CB8AC3E}">
        <p14:creationId xmlns:p14="http://schemas.microsoft.com/office/powerpoint/2010/main" val="3987566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5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AC24F9-37E9-44AE-8297-DFF4070777C8}"/>
              </a:ext>
            </a:extLst>
          </p:cNvPr>
          <p:cNvSpPr>
            <a:spLocks noGrp="1"/>
          </p:cNvSpPr>
          <p:nvPr>
            <p:ph type="title"/>
          </p:nvPr>
        </p:nvSpPr>
        <p:spPr>
          <a:xfrm>
            <a:off x="480752" y="1447712"/>
            <a:ext cx="10515600" cy="1325563"/>
          </a:xfrm>
        </p:spPr>
        <p:txBody>
          <a:bodyPr>
            <a:normAutofit/>
          </a:bodyPr>
          <a:lstStyle/>
          <a:p>
            <a:r>
              <a:rPr lang="en-US" sz="5400" b="1" dirty="0">
                <a:solidFill>
                  <a:schemeClr val="accent5">
                    <a:lumMod val="75000"/>
                  </a:schemeClr>
                </a:solidFill>
                <a:latin typeface="Times New Roman" panose="02020603050405020304" pitchFamily="18" charset="0"/>
                <a:cs typeface="Times New Roman" panose="02020603050405020304" pitchFamily="18" charset="0"/>
              </a:rPr>
              <a:t>01. Research Problem </a:t>
            </a:r>
            <a:endParaRPr lang="en-US" sz="5400" dirty="0"/>
          </a:p>
        </p:txBody>
      </p:sp>
      <p:sp>
        <p:nvSpPr>
          <p:cNvPr id="3" name="Content Placeholder 2">
            <a:extLst>
              <a:ext uri="{FF2B5EF4-FFF2-40B4-BE49-F238E27FC236}">
                <a16:creationId xmlns:a16="http://schemas.microsoft.com/office/drawing/2014/main" xmlns="" id="{6983C13A-BAF7-4392-87FC-0AF0FD175540}"/>
              </a:ext>
            </a:extLst>
          </p:cNvPr>
          <p:cNvSpPr>
            <a:spLocks noGrp="1"/>
          </p:cNvSpPr>
          <p:nvPr>
            <p:ph idx="1"/>
          </p:nvPr>
        </p:nvSpPr>
        <p:spPr>
          <a:xfrm>
            <a:off x="647007" y="3429000"/>
            <a:ext cx="10515600" cy="3085078"/>
          </a:xfrm>
        </p:spPr>
        <p:txBody>
          <a:bodyPr/>
          <a:lstStyle/>
          <a:p>
            <a:pPr marL="0" indent="0" algn="just">
              <a:buNone/>
            </a:pPr>
            <a:r>
              <a:rPr lang="en-US" dirty="0"/>
              <a:t>The problem that we have identified is that when an individual tries to purchase a vehicle (Motorbike) he will not be able to identify the defects, auto parts fixed as an alternative to original parts, engine defects, usage of the current tyres, vehicle details and the registration paper details comparison. </a:t>
            </a:r>
          </a:p>
        </p:txBody>
      </p:sp>
      <p:sp>
        <p:nvSpPr>
          <p:cNvPr id="4" name="TextBox 3">
            <a:extLst>
              <a:ext uri="{FF2B5EF4-FFF2-40B4-BE49-F238E27FC236}">
                <a16:creationId xmlns:a16="http://schemas.microsoft.com/office/drawing/2014/main" xmlns="" id="{6B90C3FC-CE6C-4698-8BA0-643BFF879B10}"/>
              </a:ext>
            </a:extLst>
          </p:cNvPr>
          <p:cNvSpPr txBox="1"/>
          <p:nvPr/>
        </p:nvSpPr>
        <p:spPr>
          <a:xfrm>
            <a:off x="5827222" y="291832"/>
            <a:ext cx="6558742" cy="1231106"/>
          </a:xfrm>
          <a:prstGeom prst="rect">
            <a:avLst/>
          </a:prstGeom>
          <a:noFill/>
        </p:spPr>
        <p:txBody>
          <a:bodyPr wrap="square" rtlCol="0">
            <a:spAutoFit/>
          </a:bodyPr>
          <a:lstStyle/>
          <a:p>
            <a:pPr algn="ctr"/>
            <a:r>
              <a:rPr lang="en-US" sz="2800" dirty="0">
                <a:effectLst>
                  <a:outerShdw blurRad="38100" dist="38100" dir="2700000" algn="tl">
                    <a:srgbClr val="000000">
                      <a:alpha val="43137"/>
                    </a:srgbClr>
                  </a:outerShdw>
                </a:effectLst>
                <a:latin typeface="Sitka Subheading" panose="02000505000000020004" pitchFamily="2" charset="0"/>
              </a:rPr>
              <a:t>MOTORBIKE DEFECT CHECKER AND PREDICTOR</a:t>
            </a:r>
          </a:p>
          <a:p>
            <a:endParaRPr lang="en-US" dirty="0"/>
          </a:p>
        </p:txBody>
      </p:sp>
      <p:pic>
        <p:nvPicPr>
          <p:cNvPr id="5" name="Content Placeholder 4" descr="A picture containing application&#10;&#10;Description automatically generated">
            <a:extLst>
              <a:ext uri="{FF2B5EF4-FFF2-40B4-BE49-F238E27FC236}">
                <a16:creationId xmlns:a16="http://schemas.microsoft.com/office/drawing/2014/main" xmlns="" id="{B224987B-BD72-45A9-9DF5-CB5D6B692A1E}"/>
              </a:ext>
            </a:extLst>
          </p:cNvPr>
          <p:cNvPicPr>
            <a:picLocks noChangeAspect="1"/>
          </p:cNvPicPr>
          <p:nvPr/>
        </p:nvPicPr>
        <p:blipFill>
          <a:blip r:embed="rId2"/>
          <a:stretch>
            <a:fillRect/>
          </a:stretch>
        </p:blipFill>
        <p:spPr>
          <a:xfrm>
            <a:off x="66502" y="6413415"/>
            <a:ext cx="2319251" cy="444585"/>
          </a:xfrm>
          <a:prstGeom prst="rect">
            <a:avLst/>
          </a:prstGeom>
        </p:spPr>
      </p:pic>
    </p:spTree>
    <p:extLst>
      <p:ext uri="{BB962C8B-B14F-4D97-AF65-F5344CB8AC3E}">
        <p14:creationId xmlns:p14="http://schemas.microsoft.com/office/powerpoint/2010/main" val="1513006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52D4AE1F-F681-4FEC-B226-21142E5D065F}"/>
              </a:ext>
            </a:extLst>
          </p:cNvPr>
          <p:cNvSpPr txBox="1"/>
          <p:nvPr/>
        </p:nvSpPr>
        <p:spPr>
          <a:xfrm>
            <a:off x="5760720" y="365760"/>
            <a:ext cx="6325985" cy="1231106"/>
          </a:xfrm>
          <a:prstGeom prst="rect">
            <a:avLst/>
          </a:prstGeom>
          <a:noFill/>
        </p:spPr>
        <p:txBody>
          <a:bodyPr wrap="square" rtlCol="0">
            <a:spAutoFit/>
          </a:bodyPr>
          <a:lstStyle/>
          <a:p>
            <a:pPr algn="ctr"/>
            <a:r>
              <a:rPr lang="en-US" sz="2800" dirty="0">
                <a:effectLst>
                  <a:outerShdw blurRad="38100" dist="38100" dir="2700000" algn="tl">
                    <a:srgbClr val="000000">
                      <a:alpha val="43137"/>
                    </a:srgbClr>
                  </a:outerShdw>
                </a:effectLst>
                <a:latin typeface="Sitka Subheading" panose="02000505000000020004" pitchFamily="2" charset="0"/>
              </a:rPr>
              <a:t>MOTORBIKE TYER USAGE AND LIFE EXPECTANCY PREDICTOR</a:t>
            </a:r>
          </a:p>
          <a:p>
            <a:endParaRPr lang="en-US" dirty="0"/>
          </a:p>
        </p:txBody>
      </p:sp>
      <p:pic>
        <p:nvPicPr>
          <p:cNvPr id="6" name="Content Placeholder 4" descr="A picture containing application&#10;&#10;Description automatically generated">
            <a:extLst>
              <a:ext uri="{FF2B5EF4-FFF2-40B4-BE49-F238E27FC236}">
                <a16:creationId xmlns:a16="http://schemas.microsoft.com/office/drawing/2014/main" xmlns="" id="{B9691C46-0736-465D-8971-477E9DB82853}"/>
              </a:ext>
            </a:extLst>
          </p:cNvPr>
          <p:cNvPicPr>
            <a:picLocks noChangeAspect="1"/>
          </p:cNvPicPr>
          <p:nvPr/>
        </p:nvPicPr>
        <p:blipFill>
          <a:blip r:embed="rId2"/>
          <a:stretch>
            <a:fillRect/>
          </a:stretch>
        </p:blipFill>
        <p:spPr>
          <a:xfrm>
            <a:off x="69272" y="6355225"/>
            <a:ext cx="2319251" cy="444585"/>
          </a:xfrm>
          <a:prstGeom prst="rect">
            <a:avLst/>
          </a:prstGeom>
        </p:spPr>
      </p:pic>
      <p:sp>
        <p:nvSpPr>
          <p:cNvPr id="7" name="TextBox 6">
            <a:extLst>
              <a:ext uri="{FF2B5EF4-FFF2-40B4-BE49-F238E27FC236}">
                <a16:creationId xmlns:a16="http://schemas.microsoft.com/office/drawing/2014/main" xmlns="" id="{CDBA6D14-A824-4F33-AB3E-5D175EB413BA}"/>
              </a:ext>
            </a:extLst>
          </p:cNvPr>
          <p:cNvSpPr txBox="1"/>
          <p:nvPr/>
        </p:nvSpPr>
        <p:spPr>
          <a:xfrm>
            <a:off x="927909" y="2315978"/>
            <a:ext cx="9665622" cy="1569660"/>
          </a:xfrm>
          <a:prstGeom prst="rect">
            <a:avLst/>
          </a:prstGeom>
          <a:noFill/>
        </p:spPr>
        <p:txBody>
          <a:bodyPr wrap="square" rtlCol="0">
            <a:spAutoFit/>
          </a:bodyPr>
          <a:lstStyle/>
          <a:p>
            <a:pPr marL="457200" indent="-457200">
              <a:buFont typeface="Arial" panose="020B0604020202020204" pitchFamily="34" charset="0"/>
              <a:buChar char="•"/>
            </a:pPr>
            <a:r>
              <a:rPr lang="en-US" sz="2400" dirty="0"/>
              <a:t>The models have been created </a:t>
            </a:r>
          </a:p>
          <a:p>
            <a:pPr marL="457200" indent="-457200">
              <a:buFont typeface="Arial" panose="020B0604020202020204" pitchFamily="34" charset="0"/>
              <a:buChar char="•"/>
            </a:pPr>
            <a:r>
              <a:rPr lang="en-US" sz="2400" dirty="0"/>
              <a:t>Front end</a:t>
            </a:r>
          </a:p>
          <a:p>
            <a:pPr marL="457200" indent="-457200">
              <a:buFont typeface="Arial" panose="020B0604020202020204" pitchFamily="34" charset="0"/>
              <a:buChar char="•"/>
            </a:pPr>
            <a:r>
              <a:rPr lang="en-US" sz="2400" dirty="0"/>
              <a:t>Back end</a:t>
            </a:r>
          </a:p>
          <a:p>
            <a:pPr marL="457200" indent="-457200">
              <a:buFont typeface="Arial" panose="020B0604020202020204" pitchFamily="34" charset="0"/>
              <a:buChar char="•"/>
            </a:pPr>
            <a:r>
              <a:rPr lang="en-US" sz="2400" dirty="0"/>
              <a:t>Integration</a:t>
            </a:r>
          </a:p>
        </p:txBody>
      </p:sp>
      <p:sp>
        <p:nvSpPr>
          <p:cNvPr id="3" name="Rectangle: Rounded Corners 2">
            <a:extLst>
              <a:ext uri="{FF2B5EF4-FFF2-40B4-BE49-F238E27FC236}">
                <a16:creationId xmlns:a16="http://schemas.microsoft.com/office/drawing/2014/main" xmlns="" id="{DE642DA2-E442-4B3A-9F0D-DAB088B74E4E}"/>
              </a:ext>
            </a:extLst>
          </p:cNvPr>
          <p:cNvSpPr/>
          <p:nvPr/>
        </p:nvSpPr>
        <p:spPr>
          <a:xfrm>
            <a:off x="523702" y="1593540"/>
            <a:ext cx="5563985" cy="529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xmlns="" id="{4676079C-E180-46FC-8FDD-F8DEDED69DB5}"/>
              </a:ext>
            </a:extLst>
          </p:cNvPr>
          <p:cNvSpPr txBox="1"/>
          <p:nvPr/>
        </p:nvSpPr>
        <p:spPr>
          <a:xfrm>
            <a:off x="651085" y="1576031"/>
            <a:ext cx="6986087" cy="800219"/>
          </a:xfrm>
          <a:prstGeom prst="rect">
            <a:avLst/>
          </a:prstGeom>
          <a:noFill/>
        </p:spPr>
        <p:txBody>
          <a:bodyPr wrap="square" rtlCol="0">
            <a:spAutoFit/>
          </a:bodyPr>
          <a:lstStyle/>
          <a:p>
            <a:r>
              <a:rPr lang="en-US" sz="2800" b="1" dirty="0">
                <a:solidFill>
                  <a:schemeClr val="bg1"/>
                </a:solidFill>
              </a:rPr>
              <a:t>Progress at the moment</a:t>
            </a:r>
          </a:p>
          <a:p>
            <a:endParaRPr lang="en-US" dirty="0"/>
          </a:p>
        </p:txBody>
      </p:sp>
      <p:sp>
        <p:nvSpPr>
          <p:cNvPr id="8" name="Rectangle: Rounded Corners 2">
            <a:extLst>
              <a:ext uri="{FF2B5EF4-FFF2-40B4-BE49-F238E27FC236}">
                <a16:creationId xmlns:a16="http://schemas.microsoft.com/office/drawing/2014/main" xmlns="" id="{DE642DA2-E442-4B3A-9F0D-DAB088B74E4E}"/>
              </a:ext>
            </a:extLst>
          </p:cNvPr>
          <p:cNvSpPr/>
          <p:nvPr/>
        </p:nvSpPr>
        <p:spPr>
          <a:xfrm>
            <a:off x="523701" y="4078164"/>
            <a:ext cx="5563986" cy="5273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xmlns="" id="{4676079C-E180-46FC-8FDD-F8DEDED69DB5}"/>
              </a:ext>
            </a:extLst>
          </p:cNvPr>
          <p:cNvSpPr txBox="1"/>
          <p:nvPr/>
        </p:nvSpPr>
        <p:spPr>
          <a:xfrm>
            <a:off x="651085" y="4089875"/>
            <a:ext cx="7622771" cy="800219"/>
          </a:xfrm>
          <a:prstGeom prst="rect">
            <a:avLst/>
          </a:prstGeom>
          <a:noFill/>
        </p:spPr>
        <p:txBody>
          <a:bodyPr wrap="square" rtlCol="0">
            <a:spAutoFit/>
          </a:bodyPr>
          <a:lstStyle/>
          <a:p>
            <a:r>
              <a:rPr lang="en-US" sz="2800" b="1" dirty="0">
                <a:solidFill>
                  <a:schemeClr val="bg1"/>
                </a:solidFill>
              </a:rPr>
              <a:t>What’s to be done</a:t>
            </a:r>
            <a:endParaRPr lang="en-US" sz="2800" dirty="0">
              <a:solidFill>
                <a:schemeClr val="bg1"/>
              </a:solidFill>
            </a:endParaRPr>
          </a:p>
          <a:p>
            <a:endParaRPr lang="en-US" dirty="0"/>
          </a:p>
        </p:txBody>
      </p:sp>
      <p:sp>
        <p:nvSpPr>
          <p:cNvPr id="10" name="TextBox 9">
            <a:extLst>
              <a:ext uri="{FF2B5EF4-FFF2-40B4-BE49-F238E27FC236}">
                <a16:creationId xmlns:a16="http://schemas.microsoft.com/office/drawing/2014/main" xmlns="" id="{CDBA6D14-A824-4F33-AB3E-5D175EB413BA}"/>
              </a:ext>
            </a:extLst>
          </p:cNvPr>
          <p:cNvSpPr txBox="1"/>
          <p:nvPr/>
        </p:nvSpPr>
        <p:spPr>
          <a:xfrm>
            <a:off x="523701" y="4764667"/>
            <a:ext cx="9665622" cy="461665"/>
          </a:xfrm>
          <a:prstGeom prst="rect">
            <a:avLst/>
          </a:prstGeom>
          <a:noFill/>
        </p:spPr>
        <p:txBody>
          <a:bodyPr wrap="square" rtlCol="0">
            <a:spAutoFit/>
          </a:bodyPr>
          <a:lstStyle/>
          <a:p>
            <a:r>
              <a:rPr lang="en-US" sz="2400" dirty="0"/>
              <a:t>………</a:t>
            </a:r>
          </a:p>
        </p:txBody>
      </p:sp>
    </p:spTree>
    <p:extLst>
      <p:ext uri="{BB962C8B-B14F-4D97-AF65-F5344CB8AC3E}">
        <p14:creationId xmlns:p14="http://schemas.microsoft.com/office/powerpoint/2010/main" val="29454101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7C26BC-E705-4D0C-ACED-F87631404B6F}"/>
              </a:ext>
            </a:extLst>
          </p:cNvPr>
          <p:cNvSpPr>
            <a:spLocks noGrp="1"/>
          </p:cNvSpPr>
          <p:nvPr>
            <p:ph type="title"/>
          </p:nvPr>
        </p:nvSpPr>
        <p:spPr>
          <a:xfrm>
            <a:off x="568036" y="981313"/>
            <a:ext cx="10515600" cy="1325563"/>
          </a:xfrm>
        </p:spPr>
        <p:txBody>
          <a:bodyPr>
            <a:normAutofit/>
          </a:bodyPr>
          <a:lstStyle/>
          <a:p>
            <a:r>
              <a:rPr lang="en-US" b="1" dirty="0">
                <a:solidFill>
                  <a:schemeClr val="accent1"/>
                </a:solidFill>
              </a:rPr>
              <a:t>References </a:t>
            </a:r>
          </a:p>
        </p:txBody>
      </p:sp>
      <p:sp>
        <p:nvSpPr>
          <p:cNvPr id="4" name="TextBox 3">
            <a:extLst>
              <a:ext uri="{FF2B5EF4-FFF2-40B4-BE49-F238E27FC236}">
                <a16:creationId xmlns:a16="http://schemas.microsoft.com/office/drawing/2014/main" xmlns="" id="{52D4AE1F-F681-4FEC-B226-21142E5D065F}"/>
              </a:ext>
            </a:extLst>
          </p:cNvPr>
          <p:cNvSpPr txBox="1"/>
          <p:nvPr/>
        </p:nvSpPr>
        <p:spPr>
          <a:xfrm>
            <a:off x="5760720" y="365760"/>
            <a:ext cx="6325985" cy="1231106"/>
          </a:xfrm>
          <a:prstGeom prst="rect">
            <a:avLst/>
          </a:prstGeom>
          <a:noFill/>
        </p:spPr>
        <p:txBody>
          <a:bodyPr wrap="square" rtlCol="0">
            <a:spAutoFit/>
          </a:bodyPr>
          <a:lstStyle/>
          <a:p>
            <a:pPr algn="ctr"/>
            <a:r>
              <a:rPr lang="en-US" sz="2800" dirty="0">
                <a:effectLst>
                  <a:outerShdw blurRad="38100" dist="38100" dir="2700000" algn="tl">
                    <a:srgbClr val="000000">
                      <a:alpha val="43137"/>
                    </a:srgbClr>
                  </a:outerShdw>
                </a:effectLst>
                <a:latin typeface="Sitka Subheading" panose="02000505000000020004" pitchFamily="2" charset="0"/>
              </a:rPr>
              <a:t>MOTORBIKE TYER USAGE AND LIFE EXPECTANCY PREDICTOR</a:t>
            </a:r>
          </a:p>
          <a:p>
            <a:endParaRPr lang="en-US" dirty="0"/>
          </a:p>
        </p:txBody>
      </p:sp>
      <p:pic>
        <p:nvPicPr>
          <p:cNvPr id="6" name="Content Placeholder 4" descr="A picture containing application&#10;&#10;Description automatically generated">
            <a:extLst>
              <a:ext uri="{FF2B5EF4-FFF2-40B4-BE49-F238E27FC236}">
                <a16:creationId xmlns:a16="http://schemas.microsoft.com/office/drawing/2014/main" xmlns="" id="{B9691C46-0736-465D-8971-477E9DB82853}"/>
              </a:ext>
            </a:extLst>
          </p:cNvPr>
          <p:cNvPicPr>
            <a:picLocks noChangeAspect="1"/>
          </p:cNvPicPr>
          <p:nvPr/>
        </p:nvPicPr>
        <p:blipFill>
          <a:blip r:embed="rId2"/>
          <a:stretch>
            <a:fillRect/>
          </a:stretch>
        </p:blipFill>
        <p:spPr>
          <a:xfrm>
            <a:off x="69272" y="6355225"/>
            <a:ext cx="2319251" cy="444585"/>
          </a:xfrm>
          <a:prstGeom prst="rect">
            <a:avLst/>
          </a:prstGeom>
        </p:spPr>
      </p:pic>
      <p:sp>
        <p:nvSpPr>
          <p:cNvPr id="7" name="TextBox 6">
            <a:extLst>
              <a:ext uri="{FF2B5EF4-FFF2-40B4-BE49-F238E27FC236}">
                <a16:creationId xmlns:a16="http://schemas.microsoft.com/office/drawing/2014/main" xmlns="" id="{CDBA6D14-A824-4F33-AB3E-5D175EB413BA}"/>
              </a:ext>
            </a:extLst>
          </p:cNvPr>
          <p:cNvSpPr txBox="1"/>
          <p:nvPr/>
        </p:nvSpPr>
        <p:spPr>
          <a:xfrm>
            <a:off x="798023" y="3837251"/>
            <a:ext cx="2219498" cy="954107"/>
          </a:xfrm>
          <a:prstGeom prst="rect">
            <a:avLst/>
          </a:prstGeom>
          <a:noFill/>
        </p:spPr>
        <p:txBody>
          <a:bodyPr wrap="square" rtlCol="0">
            <a:spAutoFit/>
          </a:bodyPr>
          <a:lstStyle/>
          <a:p>
            <a:r>
              <a:rPr lang="en-GB" sz="2800" b="1" dirty="0">
                <a:solidFill>
                  <a:srgbClr val="FFFFFF"/>
                </a:solidFill>
              </a:rPr>
              <a:t>Completion</a:t>
            </a:r>
            <a:r>
              <a:rPr lang="en-US" sz="2800" b="1" dirty="0">
                <a:solidFill>
                  <a:srgbClr val="FFFFFF"/>
                </a:solidFill>
              </a:rPr>
              <a:t> of the System</a:t>
            </a:r>
            <a:endParaRPr lang="en-US" sz="2800" dirty="0"/>
          </a:p>
        </p:txBody>
      </p:sp>
      <p:sp>
        <p:nvSpPr>
          <p:cNvPr id="8" name="TextBox 7">
            <a:extLst>
              <a:ext uri="{FF2B5EF4-FFF2-40B4-BE49-F238E27FC236}">
                <a16:creationId xmlns:a16="http://schemas.microsoft.com/office/drawing/2014/main" xmlns="" id="{712BACE5-AC0C-575A-E5B9-8C890FAF6D80}"/>
              </a:ext>
            </a:extLst>
          </p:cNvPr>
          <p:cNvSpPr txBox="1"/>
          <p:nvPr/>
        </p:nvSpPr>
        <p:spPr>
          <a:xfrm>
            <a:off x="914399" y="2465229"/>
            <a:ext cx="9445337" cy="3170099"/>
          </a:xfrm>
          <a:prstGeom prst="rect">
            <a:avLst/>
          </a:prstGeom>
          <a:noFill/>
        </p:spPr>
        <p:txBody>
          <a:bodyPr wrap="square" rtlCol="0">
            <a:spAutoFit/>
          </a:bodyPr>
          <a:lstStyle/>
          <a:p>
            <a:r>
              <a:rPr lang="en-US" sz="2000" kern="1200" dirty="0">
                <a:solidFill>
                  <a:schemeClr val="tx1"/>
                </a:solidFill>
                <a:effectLst/>
                <a:latin typeface="+mn-lt"/>
                <a:ea typeface="+mn-ea"/>
                <a:cs typeface="+mn-cs"/>
              </a:rPr>
              <a:t>[1] </a:t>
            </a:r>
            <a:r>
              <a:rPr lang="en-US" sz="1800" kern="1200" dirty="0">
                <a:solidFill>
                  <a:schemeClr val="tx1"/>
                </a:solidFill>
                <a:effectLst/>
                <a:latin typeface="+mn-lt"/>
                <a:ea typeface="+mn-ea"/>
                <a:cs typeface="+mn-cs"/>
              </a:rPr>
              <a:t>J. Zhu, K. Han, and S. Wang, “Automobile tire life prediction based on image processing and machine learning technology,” </a:t>
            </a:r>
            <a:r>
              <a:rPr lang="en-US" sz="1800" i="1" kern="1200" dirty="0">
                <a:solidFill>
                  <a:schemeClr val="tx1"/>
                </a:solidFill>
                <a:effectLst/>
                <a:latin typeface="+mn-lt"/>
                <a:ea typeface="+mn-ea"/>
                <a:cs typeface="+mn-cs"/>
              </a:rPr>
              <a:t>Advances in Mechanical Engineering</a:t>
            </a:r>
            <a:r>
              <a:rPr lang="en-US" sz="1800" kern="1200" dirty="0">
                <a:solidFill>
                  <a:schemeClr val="tx1"/>
                </a:solidFill>
                <a:effectLst/>
                <a:latin typeface="+mn-lt"/>
                <a:ea typeface="+mn-ea"/>
                <a:cs typeface="+mn-cs"/>
              </a:rPr>
              <a:t>, vol. 13, no. 3, p. 168781402110027, Mar. 2021, </a:t>
            </a:r>
            <a:r>
              <a:rPr lang="en-US" sz="1800" kern="1200" dirty="0" err="1">
                <a:solidFill>
                  <a:schemeClr val="tx1"/>
                </a:solidFill>
                <a:effectLst/>
                <a:latin typeface="+mn-lt"/>
                <a:ea typeface="+mn-ea"/>
                <a:cs typeface="+mn-cs"/>
              </a:rPr>
              <a:t>doi</a:t>
            </a:r>
            <a:r>
              <a:rPr lang="en-US" sz="1800" kern="1200" dirty="0">
                <a:solidFill>
                  <a:schemeClr val="tx1"/>
                </a:solidFill>
                <a:effectLst/>
                <a:latin typeface="+mn-lt"/>
                <a:ea typeface="+mn-ea"/>
                <a:cs typeface="+mn-cs"/>
              </a:rPr>
              <a:t>: </a:t>
            </a:r>
            <a:r>
              <a:rPr lang="en-US" dirty="0">
                <a:hlinkClick r:id="rId3"/>
              </a:rPr>
              <a:t>https://journals.sagepub.com/doi/10.1177/16878140211002727</a:t>
            </a:r>
            <a:endParaRPr lang="en-US" dirty="0"/>
          </a:p>
          <a:p>
            <a:endParaRPr lang="en-US" dirty="0"/>
          </a:p>
          <a:p>
            <a:endParaRPr lang="en-US" dirty="0"/>
          </a:p>
          <a:p>
            <a:r>
              <a:rPr lang="en-US" dirty="0">
                <a:effectLst/>
                <a:latin typeface="Arial" panose="020B0604020202020204" pitchFamily="34" charset="0"/>
              </a:rPr>
              <a:t>[2] </a:t>
            </a:r>
            <a:r>
              <a:rPr lang="en-US" sz="1800" dirty="0">
                <a:effectLst/>
                <a:latin typeface="Arial" panose="020B0604020202020204" pitchFamily="34" charset="0"/>
              </a:rPr>
              <a:t>V. Pagliarulo et al., “Combining ESPI with laser scanning for 3D characterization of</a:t>
            </a:r>
            <a:r>
              <a:rPr lang="en-US" sz="1800" dirty="0"/>
              <a:t/>
            </a:r>
            <a:br>
              <a:rPr lang="en-US" sz="1800" dirty="0"/>
            </a:br>
            <a:r>
              <a:rPr lang="en-US" sz="1800" dirty="0">
                <a:effectLst/>
                <a:latin typeface="Arial" panose="020B0604020202020204" pitchFamily="34" charset="0"/>
              </a:rPr>
              <a:t>racing </a:t>
            </a:r>
            <a:r>
              <a:rPr lang="en-US" sz="1800" dirty="0" err="1">
                <a:effectLst/>
                <a:latin typeface="Arial" panose="020B0604020202020204" pitchFamily="34" charset="0"/>
              </a:rPr>
              <a:t>tyres</a:t>
            </a:r>
            <a:r>
              <a:rPr lang="en-US" sz="1800" dirty="0">
                <a:effectLst/>
                <a:latin typeface="Arial" panose="020B0604020202020204" pitchFamily="34" charset="0"/>
              </a:rPr>
              <a:t> sections,” Optics and Lasers in Engineering, vol. 104, pp. 71–77, May</a:t>
            </a:r>
            <a:r>
              <a:rPr lang="en-US" sz="1800" dirty="0"/>
              <a:t/>
            </a:r>
            <a:br>
              <a:rPr lang="en-US" sz="1800" dirty="0"/>
            </a:br>
            <a:r>
              <a:rPr lang="en-US" sz="1800" dirty="0">
                <a:effectLst/>
                <a:latin typeface="Arial" panose="020B0604020202020204" pitchFamily="34" charset="0"/>
              </a:rPr>
              <a:t>2018, Available: </a:t>
            </a:r>
            <a:r>
              <a:rPr lang="en-US" sz="1800" dirty="0">
                <a:effectLst/>
                <a:latin typeface="Arial" panose="020B0604020202020204" pitchFamily="34" charset="0"/>
                <a:hlinkClick r:id="rId4"/>
              </a:rPr>
              <a:t>https://doi.org/10.1016/j.optlaseng.2017.07.004</a:t>
            </a:r>
            <a:r>
              <a:rPr lang="en-US" sz="1800" dirty="0">
                <a:effectLst/>
                <a:latin typeface="Arial" panose="020B0604020202020204" pitchFamily="34" charset="0"/>
              </a:rPr>
              <a:t>. [Accessed Mar.</a:t>
            </a:r>
            <a:r>
              <a:rPr lang="en-US" sz="1800" dirty="0"/>
              <a:t/>
            </a:r>
            <a:br>
              <a:rPr lang="en-US" sz="1800" dirty="0"/>
            </a:br>
            <a:r>
              <a:rPr lang="en-US" sz="1800" dirty="0">
                <a:effectLst/>
                <a:latin typeface="Arial" panose="020B0604020202020204" pitchFamily="34" charset="0"/>
              </a:rPr>
              <a:t>20, 2023].</a:t>
            </a:r>
            <a:endParaRPr lang="en-US" sz="1800" dirty="0"/>
          </a:p>
          <a:p>
            <a:endParaRPr lang="en-US" dirty="0"/>
          </a:p>
        </p:txBody>
      </p:sp>
    </p:spTree>
    <p:extLst>
      <p:ext uri="{BB962C8B-B14F-4D97-AF65-F5344CB8AC3E}">
        <p14:creationId xmlns:p14="http://schemas.microsoft.com/office/powerpoint/2010/main" val="12582096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52D4AE1F-F681-4FEC-B226-21142E5D065F}"/>
              </a:ext>
            </a:extLst>
          </p:cNvPr>
          <p:cNvSpPr txBox="1"/>
          <p:nvPr/>
        </p:nvSpPr>
        <p:spPr>
          <a:xfrm>
            <a:off x="5760720" y="365760"/>
            <a:ext cx="6325985" cy="1231106"/>
          </a:xfrm>
          <a:prstGeom prst="rect">
            <a:avLst/>
          </a:prstGeom>
          <a:noFill/>
        </p:spPr>
        <p:txBody>
          <a:bodyPr wrap="square" rtlCol="0">
            <a:spAutoFit/>
          </a:bodyPr>
          <a:lstStyle/>
          <a:p>
            <a:pPr algn="ctr"/>
            <a:r>
              <a:rPr lang="en-US" sz="2800" dirty="0">
                <a:effectLst>
                  <a:outerShdw blurRad="38100" dist="38100" dir="2700000" algn="tl">
                    <a:srgbClr val="000000">
                      <a:alpha val="43137"/>
                    </a:srgbClr>
                  </a:outerShdw>
                </a:effectLst>
                <a:latin typeface="Sitka Subheading" panose="02000505000000020004" pitchFamily="2" charset="0"/>
              </a:rPr>
              <a:t>MOTORBIKE TYER USAGE AND LIFE EXPECTANCY PREDICTOR</a:t>
            </a:r>
          </a:p>
          <a:p>
            <a:endParaRPr lang="en-US" dirty="0"/>
          </a:p>
        </p:txBody>
      </p:sp>
      <p:pic>
        <p:nvPicPr>
          <p:cNvPr id="6" name="Content Placeholder 4" descr="A picture containing application&#10;&#10;Description automatically generated">
            <a:extLst>
              <a:ext uri="{FF2B5EF4-FFF2-40B4-BE49-F238E27FC236}">
                <a16:creationId xmlns:a16="http://schemas.microsoft.com/office/drawing/2014/main" xmlns="" id="{B9691C46-0736-465D-8971-477E9DB82853}"/>
              </a:ext>
            </a:extLst>
          </p:cNvPr>
          <p:cNvPicPr>
            <a:picLocks noChangeAspect="1"/>
          </p:cNvPicPr>
          <p:nvPr/>
        </p:nvPicPr>
        <p:blipFill>
          <a:blip r:embed="rId2"/>
          <a:stretch>
            <a:fillRect/>
          </a:stretch>
        </p:blipFill>
        <p:spPr>
          <a:xfrm>
            <a:off x="69272" y="6355225"/>
            <a:ext cx="2319251" cy="444585"/>
          </a:xfrm>
          <a:prstGeom prst="rect">
            <a:avLst/>
          </a:prstGeom>
        </p:spPr>
      </p:pic>
      <p:sp>
        <p:nvSpPr>
          <p:cNvPr id="7" name="TextBox 6">
            <a:extLst>
              <a:ext uri="{FF2B5EF4-FFF2-40B4-BE49-F238E27FC236}">
                <a16:creationId xmlns:a16="http://schemas.microsoft.com/office/drawing/2014/main" xmlns="" id="{CDBA6D14-A824-4F33-AB3E-5D175EB413BA}"/>
              </a:ext>
            </a:extLst>
          </p:cNvPr>
          <p:cNvSpPr txBox="1"/>
          <p:nvPr/>
        </p:nvSpPr>
        <p:spPr>
          <a:xfrm>
            <a:off x="798023" y="3837251"/>
            <a:ext cx="2219498" cy="954107"/>
          </a:xfrm>
          <a:prstGeom prst="rect">
            <a:avLst/>
          </a:prstGeom>
          <a:noFill/>
        </p:spPr>
        <p:txBody>
          <a:bodyPr wrap="square" rtlCol="0">
            <a:spAutoFit/>
          </a:bodyPr>
          <a:lstStyle/>
          <a:p>
            <a:r>
              <a:rPr lang="en-GB" sz="2800" b="1" dirty="0">
                <a:solidFill>
                  <a:srgbClr val="FFFFFF"/>
                </a:solidFill>
              </a:rPr>
              <a:t>Completion</a:t>
            </a:r>
            <a:r>
              <a:rPr lang="en-US" sz="2800" b="1" dirty="0">
                <a:solidFill>
                  <a:srgbClr val="FFFFFF"/>
                </a:solidFill>
              </a:rPr>
              <a:t> of the System</a:t>
            </a:r>
            <a:endParaRPr lang="en-US" sz="2800" dirty="0"/>
          </a:p>
        </p:txBody>
      </p:sp>
      <p:sp>
        <p:nvSpPr>
          <p:cNvPr id="5" name="Title 4">
            <a:extLst>
              <a:ext uri="{FF2B5EF4-FFF2-40B4-BE49-F238E27FC236}">
                <a16:creationId xmlns:a16="http://schemas.microsoft.com/office/drawing/2014/main" xmlns="" id="{AFC84777-FABE-4BAD-BA4C-243BD4292B7C}"/>
              </a:ext>
            </a:extLst>
          </p:cNvPr>
          <p:cNvSpPr>
            <a:spLocks noGrp="1"/>
          </p:cNvSpPr>
          <p:nvPr>
            <p:ph type="title"/>
          </p:nvPr>
        </p:nvSpPr>
        <p:spPr>
          <a:xfrm>
            <a:off x="3469177" y="2766218"/>
            <a:ext cx="5454535" cy="1325563"/>
          </a:xfrm>
        </p:spPr>
        <p:txBody>
          <a:bodyPr>
            <a:normAutofit/>
          </a:bodyPr>
          <a:lstStyle/>
          <a:p>
            <a:r>
              <a:rPr lang="en-US" sz="7200" b="1" dirty="0">
                <a:solidFill>
                  <a:schemeClr val="accent1"/>
                </a:solidFill>
              </a:rPr>
              <a:t>Thank You !</a:t>
            </a:r>
          </a:p>
        </p:txBody>
      </p:sp>
      <p:pic>
        <p:nvPicPr>
          <p:cNvPr id="9" name="Picture 8">
            <a:extLst>
              <a:ext uri="{FF2B5EF4-FFF2-40B4-BE49-F238E27FC236}">
                <a16:creationId xmlns:a16="http://schemas.microsoft.com/office/drawing/2014/main" xmlns="" id="{3822D8A0-7575-4F00-9DCB-8BE6EA353F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3684" y="4091781"/>
            <a:ext cx="3179618" cy="2673474"/>
          </a:xfrm>
          <a:prstGeom prst="rect">
            <a:avLst/>
          </a:prstGeom>
        </p:spPr>
      </p:pic>
    </p:spTree>
    <p:extLst>
      <p:ext uri="{BB962C8B-B14F-4D97-AF65-F5344CB8AC3E}">
        <p14:creationId xmlns:p14="http://schemas.microsoft.com/office/powerpoint/2010/main" val="584374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7C031B-6C82-42BA-9E71-0CF3B6AC48EF}"/>
              </a:ext>
            </a:extLst>
          </p:cNvPr>
          <p:cNvSpPr>
            <a:spLocks noGrp="1"/>
          </p:cNvSpPr>
          <p:nvPr>
            <p:ph type="title"/>
          </p:nvPr>
        </p:nvSpPr>
        <p:spPr>
          <a:xfrm>
            <a:off x="738447" y="1487343"/>
            <a:ext cx="10515600" cy="1325563"/>
          </a:xfrm>
        </p:spPr>
        <p:txBody>
          <a:bodyPr>
            <a:normAutofit/>
          </a:bodyPr>
          <a:lstStyle/>
          <a:p>
            <a:r>
              <a:rPr lang="en-US" sz="5400" b="1" dirty="0">
                <a:solidFill>
                  <a:schemeClr val="accent5">
                    <a:lumMod val="75000"/>
                  </a:schemeClr>
                </a:solidFill>
                <a:latin typeface="Times New Roman" panose="02020603050405020304" pitchFamily="18" charset="0"/>
                <a:cs typeface="Times New Roman" panose="02020603050405020304" pitchFamily="18" charset="0"/>
              </a:rPr>
              <a:t>02. Solution </a:t>
            </a:r>
            <a:endParaRPr lang="en-US" sz="5400" dirty="0"/>
          </a:p>
        </p:txBody>
      </p:sp>
      <p:sp>
        <p:nvSpPr>
          <p:cNvPr id="3" name="Content Placeholder 2">
            <a:extLst>
              <a:ext uri="{FF2B5EF4-FFF2-40B4-BE49-F238E27FC236}">
                <a16:creationId xmlns:a16="http://schemas.microsoft.com/office/drawing/2014/main" xmlns="" id="{F171D392-6168-4FA6-B8F8-B29229B41983}"/>
              </a:ext>
            </a:extLst>
          </p:cNvPr>
          <p:cNvSpPr>
            <a:spLocks noGrp="1"/>
          </p:cNvSpPr>
          <p:nvPr>
            <p:ph idx="1"/>
          </p:nvPr>
        </p:nvSpPr>
        <p:spPr>
          <a:xfrm>
            <a:off x="738447" y="3120589"/>
            <a:ext cx="10515600" cy="2805545"/>
          </a:xfrm>
        </p:spPr>
        <p:txBody>
          <a:bodyPr/>
          <a:lstStyle/>
          <a:p>
            <a:pPr marL="0" indent="0">
              <a:buNone/>
            </a:pPr>
            <a:r>
              <a:rPr lang="en-US" dirty="0"/>
              <a:t>As a solution, our team has come up with a </a:t>
            </a:r>
            <a:r>
              <a:rPr lang="en-US" b="1" dirty="0"/>
              <a:t>Mobile Application </a:t>
            </a:r>
            <a:r>
              <a:rPr lang="en-US" dirty="0"/>
              <a:t>which is based on the sub-section of Machine Learning (ML) which is called Image Processing and a vast database with all the necessary data regarding auto parts to solve this issue.</a:t>
            </a:r>
          </a:p>
          <a:p>
            <a:endParaRPr lang="en-US" dirty="0"/>
          </a:p>
        </p:txBody>
      </p:sp>
      <p:sp>
        <p:nvSpPr>
          <p:cNvPr id="4" name="TextBox 3">
            <a:extLst>
              <a:ext uri="{FF2B5EF4-FFF2-40B4-BE49-F238E27FC236}">
                <a16:creationId xmlns:a16="http://schemas.microsoft.com/office/drawing/2014/main" xmlns="" id="{96F83176-30FB-40E2-ADEE-AC73D8230EC9}"/>
              </a:ext>
            </a:extLst>
          </p:cNvPr>
          <p:cNvSpPr txBox="1"/>
          <p:nvPr/>
        </p:nvSpPr>
        <p:spPr>
          <a:xfrm>
            <a:off x="5843848" y="315884"/>
            <a:ext cx="6201294" cy="1231106"/>
          </a:xfrm>
          <a:prstGeom prst="rect">
            <a:avLst/>
          </a:prstGeom>
          <a:noFill/>
        </p:spPr>
        <p:txBody>
          <a:bodyPr wrap="square" rtlCol="0">
            <a:spAutoFit/>
          </a:bodyPr>
          <a:lstStyle/>
          <a:p>
            <a:pPr algn="ctr"/>
            <a:r>
              <a:rPr lang="en-US" sz="2800" dirty="0">
                <a:effectLst>
                  <a:outerShdw blurRad="38100" dist="38100" dir="2700000" algn="tl">
                    <a:srgbClr val="000000">
                      <a:alpha val="43137"/>
                    </a:srgbClr>
                  </a:outerShdw>
                </a:effectLst>
                <a:latin typeface="Sitka Subheading" panose="02000505000000020004" pitchFamily="2" charset="0"/>
              </a:rPr>
              <a:t>MOTORBIKE DEFECT CHECKER AND PREDICTOR</a:t>
            </a:r>
          </a:p>
          <a:p>
            <a:endParaRPr lang="en-US" dirty="0"/>
          </a:p>
        </p:txBody>
      </p:sp>
      <p:pic>
        <p:nvPicPr>
          <p:cNvPr id="5" name="Content Placeholder 4" descr="A picture containing application&#10;&#10;Description automatically generated">
            <a:extLst>
              <a:ext uri="{FF2B5EF4-FFF2-40B4-BE49-F238E27FC236}">
                <a16:creationId xmlns:a16="http://schemas.microsoft.com/office/drawing/2014/main" xmlns="" id="{8DA64842-226F-4272-B129-2537C5B1DC54}"/>
              </a:ext>
            </a:extLst>
          </p:cNvPr>
          <p:cNvPicPr>
            <a:picLocks noChangeAspect="1"/>
          </p:cNvPicPr>
          <p:nvPr/>
        </p:nvPicPr>
        <p:blipFill>
          <a:blip r:embed="rId2"/>
          <a:stretch>
            <a:fillRect/>
          </a:stretch>
        </p:blipFill>
        <p:spPr>
          <a:xfrm>
            <a:off x="0" y="6347865"/>
            <a:ext cx="2319251" cy="444585"/>
          </a:xfrm>
          <a:prstGeom prst="rect">
            <a:avLst/>
          </a:prstGeom>
        </p:spPr>
      </p:pic>
      <p:pic>
        <p:nvPicPr>
          <p:cNvPr id="9" name="Picture 8">
            <a:extLst>
              <a:ext uri="{FF2B5EF4-FFF2-40B4-BE49-F238E27FC236}">
                <a16:creationId xmlns:a16="http://schemas.microsoft.com/office/drawing/2014/main" xmlns="" id="{BA4638E7-2BCD-484F-8A1B-AC1999DD13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509332">
            <a:off x="9565524" y="4724012"/>
            <a:ext cx="2405122" cy="1803841"/>
          </a:xfrm>
          <a:prstGeom prst="rect">
            <a:avLst/>
          </a:prstGeom>
        </p:spPr>
      </p:pic>
    </p:spTree>
    <p:extLst>
      <p:ext uri="{BB962C8B-B14F-4D97-AF65-F5344CB8AC3E}">
        <p14:creationId xmlns:p14="http://schemas.microsoft.com/office/powerpoint/2010/main" val="2463418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62F0B9-FAA8-4A34-8F76-71450AEAE889}"/>
              </a:ext>
            </a:extLst>
          </p:cNvPr>
          <p:cNvSpPr>
            <a:spLocks noGrp="1"/>
          </p:cNvSpPr>
          <p:nvPr>
            <p:ph type="title"/>
          </p:nvPr>
        </p:nvSpPr>
        <p:spPr>
          <a:xfrm>
            <a:off x="780010" y="797387"/>
            <a:ext cx="10515600" cy="1325563"/>
          </a:xfrm>
        </p:spPr>
        <p:txBody>
          <a:bodyPr>
            <a:normAutofit/>
          </a:bodyPr>
          <a:lstStyle/>
          <a:p>
            <a:r>
              <a:rPr lang="en-US" sz="4800" b="1" dirty="0">
                <a:solidFill>
                  <a:schemeClr val="accent5">
                    <a:lumMod val="75000"/>
                  </a:schemeClr>
                </a:solidFill>
                <a:latin typeface="Times New Roman" panose="02020603050405020304" pitchFamily="18" charset="0"/>
                <a:cs typeface="Times New Roman" panose="02020603050405020304" pitchFamily="18" charset="0"/>
              </a:rPr>
              <a:t>03. Main Objectives</a:t>
            </a:r>
            <a:endParaRPr lang="en-US" sz="4800" dirty="0"/>
          </a:p>
        </p:txBody>
      </p:sp>
      <p:sp>
        <p:nvSpPr>
          <p:cNvPr id="3" name="Content Placeholder 2">
            <a:extLst>
              <a:ext uri="{FF2B5EF4-FFF2-40B4-BE49-F238E27FC236}">
                <a16:creationId xmlns:a16="http://schemas.microsoft.com/office/drawing/2014/main" xmlns="" id="{1D1E65B6-41BE-4301-951D-A552EEFF3832}"/>
              </a:ext>
            </a:extLst>
          </p:cNvPr>
          <p:cNvSpPr>
            <a:spLocks noGrp="1"/>
          </p:cNvSpPr>
          <p:nvPr>
            <p:ph idx="1"/>
          </p:nvPr>
        </p:nvSpPr>
        <p:spPr>
          <a:xfrm>
            <a:off x="650470" y="2087317"/>
            <a:ext cx="10325793" cy="3973296"/>
          </a:xfrm>
        </p:spPr>
        <p:txBody>
          <a:bodyPr>
            <a:normAutofit fontScale="92500" lnSpcReduction="10000"/>
          </a:bodyPr>
          <a:lstStyle/>
          <a:p>
            <a:pPr marL="514350" indent="-514350">
              <a:lnSpc>
                <a:spcPct val="120000"/>
              </a:lnSpc>
              <a:buFont typeface="+mj-lt"/>
              <a:buAutoNum type="arabicPeriod"/>
            </a:pPr>
            <a:r>
              <a:rPr lang="en-US" dirty="0"/>
              <a:t>Capture images of the auto parts in the vehicle and compare them with the original parts and provide a summary regarding the altered parts. </a:t>
            </a:r>
          </a:p>
          <a:p>
            <a:pPr marL="514350" indent="-514350">
              <a:lnSpc>
                <a:spcPct val="120000"/>
              </a:lnSpc>
              <a:buFont typeface="+mj-lt"/>
              <a:buAutoNum type="arabicPeriod"/>
            </a:pPr>
            <a:r>
              <a:rPr lang="en-US" dirty="0"/>
              <a:t>Capture the sound of the engine and provide a summary of the engine’s current condition and a prediction of future fault occurrences. </a:t>
            </a:r>
          </a:p>
          <a:p>
            <a:pPr marL="514350" indent="-514350">
              <a:lnSpc>
                <a:spcPct val="120000"/>
              </a:lnSpc>
              <a:buFont typeface="+mj-lt"/>
              <a:buAutoNum type="arabicPeriod"/>
            </a:pPr>
            <a:r>
              <a:rPr lang="en-US" dirty="0"/>
              <a:t>Capture an images of the </a:t>
            </a:r>
            <a:r>
              <a:rPr lang="en-US" dirty="0" err="1"/>
              <a:t>Chasis</a:t>
            </a:r>
            <a:r>
              <a:rPr lang="en-US" dirty="0"/>
              <a:t> number and the engine number and compare it to the bike’s original details. </a:t>
            </a:r>
          </a:p>
          <a:p>
            <a:pPr marL="514350" indent="-514350">
              <a:lnSpc>
                <a:spcPct val="120000"/>
              </a:lnSpc>
              <a:buFont typeface="+mj-lt"/>
              <a:buAutoNum type="arabicPeriod"/>
            </a:pPr>
            <a:r>
              <a:rPr lang="en-US" dirty="0"/>
              <a:t>Capture the images of tyres and predict the usage and possible life expectation.</a:t>
            </a:r>
            <a:endParaRPr lang="en-US" sz="1600" b="1" u="sng" dirty="0">
              <a:solidFill>
                <a:schemeClr val="tx1"/>
              </a:solidFill>
            </a:endParaRPr>
          </a:p>
          <a:p>
            <a:endParaRPr lang="en-US" dirty="0"/>
          </a:p>
        </p:txBody>
      </p:sp>
      <p:sp>
        <p:nvSpPr>
          <p:cNvPr id="4" name="TextBox 3">
            <a:extLst>
              <a:ext uri="{FF2B5EF4-FFF2-40B4-BE49-F238E27FC236}">
                <a16:creationId xmlns:a16="http://schemas.microsoft.com/office/drawing/2014/main" xmlns="" id="{3F7FAD37-FA73-47BD-BF07-AB03BE1C4598}"/>
              </a:ext>
            </a:extLst>
          </p:cNvPr>
          <p:cNvSpPr txBox="1"/>
          <p:nvPr/>
        </p:nvSpPr>
        <p:spPr>
          <a:xfrm>
            <a:off x="5943600" y="315884"/>
            <a:ext cx="6068291" cy="1231106"/>
          </a:xfrm>
          <a:prstGeom prst="rect">
            <a:avLst/>
          </a:prstGeom>
          <a:noFill/>
        </p:spPr>
        <p:txBody>
          <a:bodyPr wrap="square" rtlCol="0">
            <a:spAutoFit/>
          </a:bodyPr>
          <a:lstStyle/>
          <a:p>
            <a:pPr algn="ctr"/>
            <a:r>
              <a:rPr lang="en-US" sz="2800" dirty="0">
                <a:effectLst>
                  <a:outerShdw blurRad="38100" dist="38100" dir="2700000" algn="tl">
                    <a:srgbClr val="000000">
                      <a:alpha val="43137"/>
                    </a:srgbClr>
                  </a:outerShdw>
                </a:effectLst>
                <a:latin typeface="Sitka Subheading" panose="02000505000000020004" pitchFamily="2" charset="0"/>
              </a:rPr>
              <a:t>MOTORBIKE DEFECT CHECKER AND PREDICTOR</a:t>
            </a:r>
          </a:p>
          <a:p>
            <a:endParaRPr lang="en-US" dirty="0"/>
          </a:p>
        </p:txBody>
      </p:sp>
      <p:pic>
        <p:nvPicPr>
          <p:cNvPr id="5" name="Content Placeholder 4" descr="A picture containing application&#10;&#10;Description automatically generated">
            <a:extLst>
              <a:ext uri="{FF2B5EF4-FFF2-40B4-BE49-F238E27FC236}">
                <a16:creationId xmlns:a16="http://schemas.microsoft.com/office/drawing/2014/main" xmlns="" id="{D6C333E0-D369-43B1-BD1E-A1E82EBE8E38}"/>
              </a:ext>
            </a:extLst>
          </p:cNvPr>
          <p:cNvPicPr>
            <a:picLocks noChangeAspect="1"/>
          </p:cNvPicPr>
          <p:nvPr/>
        </p:nvPicPr>
        <p:blipFill>
          <a:blip r:embed="rId2"/>
          <a:stretch>
            <a:fillRect/>
          </a:stretch>
        </p:blipFill>
        <p:spPr>
          <a:xfrm>
            <a:off x="83128" y="6413415"/>
            <a:ext cx="2319251" cy="444585"/>
          </a:xfrm>
          <a:prstGeom prst="rect">
            <a:avLst/>
          </a:prstGeom>
        </p:spPr>
      </p:pic>
    </p:spTree>
    <p:extLst>
      <p:ext uri="{BB962C8B-B14F-4D97-AF65-F5344CB8AC3E}">
        <p14:creationId xmlns:p14="http://schemas.microsoft.com/office/powerpoint/2010/main" val="1194541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F6D9CC-59EB-4969-B5D7-16B63C802D6C}"/>
              </a:ext>
            </a:extLst>
          </p:cNvPr>
          <p:cNvSpPr>
            <a:spLocks noGrp="1"/>
          </p:cNvSpPr>
          <p:nvPr>
            <p:ph type="title"/>
          </p:nvPr>
        </p:nvSpPr>
        <p:spPr>
          <a:xfrm>
            <a:off x="430876" y="948977"/>
            <a:ext cx="10515600" cy="1325563"/>
          </a:xfrm>
        </p:spPr>
        <p:txBody>
          <a:bodyPr>
            <a:normAutofit/>
          </a:bodyPr>
          <a:lstStyle/>
          <a:p>
            <a:r>
              <a:rPr lang="en-US" sz="4800" b="1" dirty="0">
                <a:solidFill>
                  <a:schemeClr val="accent5">
                    <a:lumMod val="75000"/>
                  </a:schemeClr>
                </a:solidFill>
                <a:latin typeface="Times New Roman" panose="02020603050405020304" pitchFamily="18" charset="0"/>
                <a:cs typeface="Times New Roman" panose="02020603050405020304" pitchFamily="18" charset="0"/>
              </a:rPr>
              <a:t>04. Overall System Diagram </a:t>
            </a:r>
            <a:endParaRPr lang="en-US" sz="4800" dirty="0"/>
          </a:p>
        </p:txBody>
      </p:sp>
      <p:sp>
        <p:nvSpPr>
          <p:cNvPr id="5" name="TextBox 4">
            <a:extLst>
              <a:ext uri="{FF2B5EF4-FFF2-40B4-BE49-F238E27FC236}">
                <a16:creationId xmlns:a16="http://schemas.microsoft.com/office/drawing/2014/main" xmlns="" id="{1384746B-AFFD-45ED-88F6-6976B9461C09}"/>
              </a:ext>
            </a:extLst>
          </p:cNvPr>
          <p:cNvSpPr txBox="1"/>
          <p:nvPr/>
        </p:nvSpPr>
        <p:spPr>
          <a:xfrm>
            <a:off x="6080760" y="289043"/>
            <a:ext cx="6010102" cy="954107"/>
          </a:xfrm>
          <a:prstGeom prst="rect">
            <a:avLst/>
          </a:prstGeom>
          <a:noFill/>
        </p:spPr>
        <p:txBody>
          <a:bodyPr wrap="square" rtlCol="0">
            <a:spAutoFit/>
          </a:bodyPr>
          <a:lstStyle/>
          <a:p>
            <a:pPr algn="ctr"/>
            <a:r>
              <a:rPr lang="en-US" sz="2800" dirty="0">
                <a:effectLst>
                  <a:outerShdw blurRad="38100" dist="38100" dir="2700000" algn="tl">
                    <a:srgbClr val="000000">
                      <a:alpha val="43137"/>
                    </a:srgbClr>
                  </a:outerShdw>
                </a:effectLst>
                <a:latin typeface="Sitka Subheading" panose="02000505000000020004" pitchFamily="2" charset="0"/>
              </a:rPr>
              <a:t>MOTORBIKE DEFECT CHECKER AND PREDICTOR</a:t>
            </a:r>
          </a:p>
        </p:txBody>
      </p:sp>
      <p:pic>
        <p:nvPicPr>
          <p:cNvPr id="6" name="Picture 5" descr="Diagram&#10;&#10;Description automatically generated">
            <a:extLst>
              <a:ext uri="{FF2B5EF4-FFF2-40B4-BE49-F238E27FC236}">
                <a16:creationId xmlns:a16="http://schemas.microsoft.com/office/drawing/2014/main" xmlns="" id="{FF65F2EA-4E22-44EF-8CCF-8F164FC2E5D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554780" y="2274540"/>
            <a:ext cx="6483926" cy="4314305"/>
          </a:xfrm>
          <a:prstGeom prst="rect">
            <a:avLst/>
          </a:prstGeom>
        </p:spPr>
      </p:pic>
      <p:pic>
        <p:nvPicPr>
          <p:cNvPr id="7" name="Content Placeholder 4" descr="A picture containing application&#10;&#10;Description automatically generated">
            <a:extLst>
              <a:ext uri="{FF2B5EF4-FFF2-40B4-BE49-F238E27FC236}">
                <a16:creationId xmlns:a16="http://schemas.microsoft.com/office/drawing/2014/main" xmlns="" id="{7420C6BB-6817-472A-A69C-4D50F3560F5A}"/>
              </a:ext>
            </a:extLst>
          </p:cNvPr>
          <p:cNvPicPr>
            <a:picLocks noGrp="1" noChangeAspect="1"/>
          </p:cNvPicPr>
          <p:nvPr>
            <p:ph idx="1"/>
          </p:nvPr>
        </p:nvPicPr>
        <p:blipFill>
          <a:blip r:embed="rId3"/>
          <a:stretch>
            <a:fillRect/>
          </a:stretch>
        </p:blipFill>
        <p:spPr>
          <a:xfrm>
            <a:off x="99753" y="6366552"/>
            <a:ext cx="2319251" cy="444585"/>
          </a:xfrm>
          <a:prstGeom prst="rect">
            <a:avLst/>
          </a:prstGeom>
        </p:spPr>
      </p:pic>
    </p:spTree>
    <p:extLst>
      <p:ext uri="{BB962C8B-B14F-4D97-AF65-F5344CB8AC3E}">
        <p14:creationId xmlns:p14="http://schemas.microsoft.com/office/powerpoint/2010/main" val="11383944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6570</TotalTime>
  <Words>2012</Words>
  <Application>Microsoft Office PowerPoint</Application>
  <PresentationFormat>Widescreen</PresentationFormat>
  <Paragraphs>327</Paragraphs>
  <Slides>62</Slides>
  <Notes>0</Notes>
  <HiddenSlides>0</HiddenSlides>
  <MMClips>5</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62</vt:i4>
      </vt:variant>
    </vt:vector>
  </HeadingPairs>
  <TitlesOfParts>
    <vt:vector size="71" baseType="lpstr">
      <vt:lpstr>Arial</vt:lpstr>
      <vt:lpstr>Calibri</vt:lpstr>
      <vt:lpstr>Calibri Light</vt:lpstr>
      <vt:lpstr>Congenial</vt:lpstr>
      <vt:lpstr>Muli</vt:lpstr>
      <vt:lpstr>Sitka Subheading</vt:lpstr>
      <vt:lpstr>Times New Roman</vt:lpstr>
      <vt:lpstr>Wingdings</vt:lpstr>
      <vt:lpstr>Office Theme</vt:lpstr>
      <vt:lpstr>“Motorbike Defect Checker and Predictor”</vt:lpstr>
      <vt:lpstr>Supervision Personalities</vt:lpstr>
      <vt:lpstr>Team Members </vt:lpstr>
      <vt:lpstr>Roadmap</vt:lpstr>
      <vt:lpstr>Introduction </vt:lpstr>
      <vt:lpstr>01. Research Problem </vt:lpstr>
      <vt:lpstr>02. Solution </vt:lpstr>
      <vt:lpstr>03. Main Objectives</vt:lpstr>
      <vt:lpstr>04. Overall System Diagram </vt:lpstr>
      <vt:lpstr>05. Results and Discussions.</vt:lpstr>
      <vt:lpstr>06.Conclusion.</vt:lpstr>
      <vt:lpstr>07.Commercialization</vt:lpstr>
      <vt:lpstr>IT20219598 |Information Technology </vt:lpstr>
      <vt:lpstr>Research Question</vt:lpstr>
      <vt:lpstr>Research Methodology </vt:lpstr>
      <vt:lpstr>Research Methodology </vt:lpstr>
      <vt:lpstr>Component Architecture Diagram </vt:lpstr>
      <vt:lpstr>PowerPoint Presentation</vt:lpstr>
      <vt:lpstr>Progress up to now</vt:lpstr>
      <vt:lpstr>PowerPoint Presentation</vt:lpstr>
      <vt:lpstr>PowerPoint Presentation</vt:lpstr>
      <vt:lpstr>PowerPoint Presentation</vt:lpstr>
      <vt:lpstr>PowerPoint Presentation</vt:lpstr>
      <vt:lpstr>PowerPoint Presentation</vt:lpstr>
      <vt:lpstr>PowerPoint Presentation</vt:lpstr>
      <vt:lpstr>References </vt:lpstr>
      <vt:lpstr>IT20257040 |Information Technology </vt:lpstr>
      <vt:lpstr>Research Question</vt:lpstr>
      <vt:lpstr>Research Methodology </vt:lpstr>
      <vt:lpstr>Research Methodology </vt:lpstr>
      <vt:lpstr>Component Architecture Diagram </vt:lpstr>
      <vt:lpstr>PowerPoint Presentation</vt:lpstr>
      <vt:lpstr>Progress up to now</vt:lpstr>
      <vt:lpstr>PowerPoint Presentation</vt:lpstr>
      <vt:lpstr>PowerPoint Presentation</vt:lpstr>
      <vt:lpstr>PowerPoint Presentation</vt:lpstr>
      <vt:lpstr>PowerPoint Presentation</vt:lpstr>
      <vt:lpstr>PowerPoint Presentation</vt:lpstr>
      <vt:lpstr>References </vt:lpstr>
      <vt:lpstr>IT20261764 |Information Systems Engineering </vt:lpstr>
      <vt:lpstr>Research Question</vt:lpstr>
      <vt:lpstr>Research Methodology </vt:lpstr>
      <vt:lpstr>Research Methodology </vt:lpstr>
      <vt:lpstr>Component Architecture Diagram </vt:lpstr>
      <vt:lpstr>PowerPoint Presentation</vt:lpstr>
      <vt:lpstr>Progress up to now</vt:lpstr>
      <vt:lpstr>PowerPoint Presentation</vt:lpstr>
      <vt:lpstr>PowerPoint Presentation</vt:lpstr>
      <vt:lpstr>PowerPoint Presentation</vt:lpstr>
      <vt:lpstr>PowerPoint Presentation</vt:lpstr>
      <vt:lpstr>References </vt:lpstr>
      <vt:lpstr>IT20156206 | Data Science </vt:lpstr>
      <vt:lpstr>Research Question</vt:lpstr>
      <vt:lpstr>Research Methodology </vt:lpstr>
      <vt:lpstr>Component Architecture Diagram </vt:lpstr>
      <vt:lpstr>PowerPoint Presentation</vt:lpstr>
      <vt:lpstr>Progress up to now</vt:lpstr>
      <vt:lpstr>PowerPoint Presentation</vt:lpstr>
      <vt:lpstr>PowerPoint Presentation</vt:lpstr>
      <vt:lpstr>PowerPoint Presentation</vt:lpstr>
      <vt:lpstr>References </vt:lpstr>
      <vt:lpstr>Thank You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“Motorbike Defect Checker and Predictor”</dc:title>
  <dc:creator>Dissanayake D.M.D.H. it20261764</dc:creator>
  <cp:lastModifiedBy>pc</cp:lastModifiedBy>
  <cp:revision>73</cp:revision>
  <dcterms:created xsi:type="dcterms:W3CDTF">2023-05-21T13:05:34Z</dcterms:created>
  <dcterms:modified xsi:type="dcterms:W3CDTF">2023-10-30T16:03:48Z</dcterms:modified>
</cp:coreProperties>
</file>